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52" r:id="rId2"/>
  </p:sldMasterIdLst>
  <p:notesMasterIdLst>
    <p:notesMasterId r:id="rId38"/>
  </p:notesMasterIdLst>
  <p:handoutMasterIdLst>
    <p:handoutMasterId r:id="rId39"/>
  </p:handoutMasterIdLst>
  <p:sldIdLst>
    <p:sldId id="256" r:id="rId3"/>
    <p:sldId id="293" r:id="rId4"/>
    <p:sldId id="298" r:id="rId5"/>
    <p:sldId id="305" r:id="rId6"/>
    <p:sldId id="306" r:id="rId7"/>
    <p:sldId id="308" r:id="rId8"/>
    <p:sldId id="316" r:id="rId9"/>
    <p:sldId id="326" r:id="rId10"/>
    <p:sldId id="310" r:id="rId11"/>
    <p:sldId id="311" r:id="rId12"/>
    <p:sldId id="313" r:id="rId13"/>
    <p:sldId id="284" r:id="rId14"/>
    <p:sldId id="328" r:id="rId15"/>
    <p:sldId id="312" r:id="rId16"/>
    <p:sldId id="314" r:id="rId17"/>
    <p:sldId id="309" r:id="rId18"/>
    <p:sldId id="331" r:id="rId19"/>
    <p:sldId id="320" r:id="rId20"/>
    <p:sldId id="303" r:id="rId21"/>
    <p:sldId id="281" r:id="rId22"/>
    <p:sldId id="334" r:id="rId23"/>
    <p:sldId id="318" r:id="rId24"/>
    <p:sldId id="335" r:id="rId25"/>
    <p:sldId id="332" r:id="rId26"/>
    <p:sldId id="323" r:id="rId27"/>
    <p:sldId id="321" r:id="rId28"/>
    <p:sldId id="317" r:id="rId29"/>
    <p:sldId id="329" r:id="rId30"/>
    <p:sldId id="336" r:id="rId31"/>
    <p:sldId id="338" r:id="rId32"/>
    <p:sldId id="337" r:id="rId33"/>
    <p:sldId id="339" r:id="rId34"/>
    <p:sldId id="340" r:id="rId35"/>
    <p:sldId id="341" r:id="rId36"/>
    <p:sldId id="342" r:id="rId37"/>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8"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0" autoAdjust="0"/>
    <p:restoredTop sz="65872" autoAdjust="0"/>
  </p:normalViewPr>
  <p:slideViewPr>
    <p:cSldViewPr showGuides="1">
      <p:cViewPr varScale="1">
        <p:scale>
          <a:sx n="74" d="100"/>
          <a:sy n="74" d="100"/>
        </p:scale>
        <p:origin x="1218" y="60"/>
      </p:cViewPr>
      <p:guideLst>
        <p:guide orient="horz" pos="2160"/>
        <p:guide pos="3839"/>
      </p:guideLst>
    </p:cSldViewPr>
  </p:slideViewPr>
  <p:notesTextViewPr>
    <p:cViewPr>
      <p:scale>
        <a:sx n="1" d="1"/>
        <a:sy n="1" d="1"/>
      </p:scale>
      <p:origin x="0" y="0"/>
    </p:cViewPr>
  </p:notesTextViewPr>
  <p:notesViewPr>
    <p:cSldViewPr showGuides="1">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00386B-645E-B64C-A30A-F19F0182DDF7}" type="doc">
      <dgm:prSet loTypeId="urn:microsoft.com/office/officeart/2005/8/layout/hProcess9" loCatId="" qsTypeId="urn:microsoft.com/office/officeart/2005/8/quickstyle/simple4" qsCatId="simple" csTypeId="urn:microsoft.com/office/officeart/2005/8/colors/accent1_2" csCatId="accent1" phldr="1"/>
      <dgm:spPr/>
      <dgm:t>
        <a:bodyPr/>
        <a:lstStyle/>
        <a:p>
          <a:endParaRPr lang="en-US"/>
        </a:p>
      </dgm:t>
    </dgm:pt>
    <dgm:pt modelId="{307BFBAE-7A48-B741-9A15-7D5C81CCA3C2}">
      <dgm:prSet phldrT="[Text]"/>
      <dgm:spPr/>
      <dgm:t>
        <a:bodyPr/>
        <a:lstStyle/>
        <a:p>
          <a:r>
            <a:rPr lang="en-US" dirty="0" smtClean="0"/>
            <a:t>Test Circuit Continuity</a:t>
          </a:r>
          <a:endParaRPr lang="en-US" dirty="0"/>
        </a:p>
      </dgm:t>
    </dgm:pt>
    <dgm:pt modelId="{0ED47BDD-D6EB-3D4F-A020-3AFE2035DC42}" type="parTrans" cxnId="{825A98AC-4693-5D44-A991-6AD7B0161D18}">
      <dgm:prSet/>
      <dgm:spPr/>
      <dgm:t>
        <a:bodyPr/>
        <a:lstStyle/>
        <a:p>
          <a:endParaRPr lang="en-US"/>
        </a:p>
      </dgm:t>
    </dgm:pt>
    <dgm:pt modelId="{76DA44EC-0ACB-3D41-8B10-EBDFC8712FE8}" type="sibTrans" cxnId="{825A98AC-4693-5D44-A991-6AD7B0161D18}">
      <dgm:prSet/>
      <dgm:spPr/>
      <dgm:t>
        <a:bodyPr/>
        <a:lstStyle/>
        <a:p>
          <a:endParaRPr lang="en-US"/>
        </a:p>
      </dgm:t>
    </dgm:pt>
    <dgm:pt modelId="{D82A88E5-4FA9-EA4A-837D-49372914674B}">
      <dgm:prSet phldrT="[Text]"/>
      <dgm:spPr/>
      <dgm:t>
        <a:bodyPr/>
        <a:lstStyle/>
        <a:p>
          <a:pPr algn="ctr"/>
          <a:r>
            <a:rPr lang="en-US" dirty="0" smtClean="0"/>
            <a:t>Measure Source Voltage</a:t>
          </a:r>
          <a:endParaRPr lang="en-US" dirty="0"/>
        </a:p>
      </dgm:t>
    </dgm:pt>
    <dgm:pt modelId="{4A521A48-81E9-8D4F-97A6-4532784769E3}" type="parTrans" cxnId="{AD3C4620-8929-B047-815B-3C35142B4973}">
      <dgm:prSet/>
      <dgm:spPr/>
      <dgm:t>
        <a:bodyPr/>
        <a:lstStyle/>
        <a:p>
          <a:endParaRPr lang="en-US"/>
        </a:p>
      </dgm:t>
    </dgm:pt>
    <dgm:pt modelId="{E79F6D8D-149D-E348-9F9C-1379D9C388FE}" type="sibTrans" cxnId="{AD3C4620-8929-B047-815B-3C35142B4973}">
      <dgm:prSet/>
      <dgm:spPr/>
      <dgm:t>
        <a:bodyPr/>
        <a:lstStyle/>
        <a:p>
          <a:endParaRPr lang="en-US"/>
        </a:p>
      </dgm:t>
    </dgm:pt>
    <dgm:pt modelId="{86801998-DFBE-D042-A070-2978AA42DD41}">
      <dgm:prSet phldrT="[Text]"/>
      <dgm:spPr/>
      <dgm:t>
        <a:bodyPr/>
        <a:lstStyle/>
        <a:p>
          <a:pPr algn="l"/>
          <a:r>
            <a:rPr lang="en-US" dirty="0" smtClean="0"/>
            <a:t>1 µs pulse </a:t>
          </a:r>
          <a:endParaRPr lang="en-US" dirty="0"/>
        </a:p>
      </dgm:t>
    </dgm:pt>
    <dgm:pt modelId="{C793FEEC-E40C-6F45-BFD4-3FC1F6F43CE0}" type="parTrans" cxnId="{0A477E74-44C1-AF47-8BA8-F618F19F48C4}">
      <dgm:prSet/>
      <dgm:spPr/>
      <dgm:t>
        <a:bodyPr/>
        <a:lstStyle/>
        <a:p>
          <a:endParaRPr lang="en-US"/>
        </a:p>
      </dgm:t>
    </dgm:pt>
    <dgm:pt modelId="{4C0F630C-4154-504B-A538-720ED5DECE32}" type="sibTrans" cxnId="{0A477E74-44C1-AF47-8BA8-F618F19F48C4}">
      <dgm:prSet/>
      <dgm:spPr/>
      <dgm:t>
        <a:bodyPr/>
        <a:lstStyle/>
        <a:p>
          <a:endParaRPr lang="en-US"/>
        </a:p>
      </dgm:t>
    </dgm:pt>
    <dgm:pt modelId="{031BB1FD-1518-F04E-B1FC-C911816538BA}">
      <dgm:prSet phldrT="[Text]"/>
      <dgm:spPr/>
      <dgm:t>
        <a:bodyPr/>
        <a:lstStyle/>
        <a:p>
          <a:pPr algn="ctr"/>
          <a:r>
            <a:rPr lang="en-US" dirty="0" smtClean="0"/>
            <a:t>Evaluate Current</a:t>
          </a:r>
          <a:endParaRPr lang="en-US" dirty="0"/>
        </a:p>
      </dgm:t>
    </dgm:pt>
    <dgm:pt modelId="{11B16580-0930-A048-8E3E-7608974750CD}" type="parTrans" cxnId="{30A63A05-4532-734E-A792-4A46EFA96446}">
      <dgm:prSet/>
      <dgm:spPr/>
      <dgm:t>
        <a:bodyPr/>
        <a:lstStyle/>
        <a:p>
          <a:endParaRPr lang="en-US"/>
        </a:p>
      </dgm:t>
    </dgm:pt>
    <dgm:pt modelId="{BBCA3FA2-8DE3-7C42-8262-949687242231}" type="sibTrans" cxnId="{30A63A05-4532-734E-A792-4A46EFA96446}">
      <dgm:prSet/>
      <dgm:spPr/>
      <dgm:t>
        <a:bodyPr/>
        <a:lstStyle/>
        <a:p>
          <a:endParaRPr lang="en-US"/>
        </a:p>
      </dgm:t>
    </dgm:pt>
    <dgm:pt modelId="{B800C8A0-0FEA-3141-BF04-97F24E97B81A}">
      <dgm:prSet phldrT="[Text]"/>
      <dgm:spPr/>
      <dgm:t>
        <a:bodyPr/>
        <a:lstStyle/>
        <a:p>
          <a:pPr algn="l"/>
          <a:r>
            <a:rPr lang="en-US" dirty="0" smtClean="0"/>
            <a:t>Magnetic Field strength met?</a:t>
          </a:r>
          <a:endParaRPr lang="en-US" dirty="0"/>
        </a:p>
      </dgm:t>
    </dgm:pt>
    <dgm:pt modelId="{7BC3D8E0-DD14-354A-BDB2-1072BD2E9508}" type="parTrans" cxnId="{394C520C-F38B-344E-B6A4-1CFAB679864C}">
      <dgm:prSet/>
      <dgm:spPr/>
      <dgm:t>
        <a:bodyPr/>
        <a:lstStyle/>
        <a:p>
          <a:endParaRPr lang="en-US"/>
        </a:p>
      </dgm:t>
    </dgm:pt>
    <dgm:pt modelId="{7CF2EA36-5794-714D-91D5-50FC64003501}" type="sibTrans" cxnId="{394C520C-F38B-344E-B6A4-1CFAB679864C}">
      <dgm:prSet/>
      <dgm:spPr/>
      <dgm:t>
        <a:bodyPr/>
        <a:lstStyle/>
        <a:p>
          <a:endParaRPr lang="en-US"/>
        </a:p>
      </dgm:t>
    </dgm:pt>
    <dgm:pt modelId="{D321844F-E248-D246-A923-E834E0A0FFE4}" type="pres">
      <dgm:prSet presAssocID="{1500386B-645E-B64C-A30A-F19F0182DDF7}" presName="CompostProcess" presStyleCnt="0">
        <dgm:presLayoutVars>
          <dgm:dir/>
          <dgm:resizeHandles val="exact"/>
        </dgm:presLayoutVars>
      </dgm:prSet>
      <dgm:spPr/>
      <dgm:t>
        <a:bodyPr/>
        <a:lstStyle/>
        <a:p>
          <a:endParaRPr lang="en-US"/>
        </a:p>
      </dgm:t>
    </dgm:pt>
    <dgm:pt modelId="{BFD7C619-B149-DA48-BF1D-2662901A8556}" type="pres">
      <dgm:prSet presAssocID="{1500386B-645E-B64C-A30A-F19F0182DDF7}" presName="arrow" presStyleLbl="bgShp" presStyleIdx="0" presStyleCnt="1" custLinFactNeighborX="6622" custLinFactNeighborY="-23912"/>
      <dgm:spPr/>
    </dgm:pt>
    <dgm:pt modelId="{93DBF99F-62A6-2546-8E6F-71D77A429496}" type="pres">
      <dgm:prSet presAssocID="{1500386B-645E-B64C-A30A-F19F0182DDF7}" presName="linearProcess" presStyleCnt="0"/>
      <dgm:spPr/>
    </dgm:pt>
    <dgm:pt modelId="{5B23B0D0-B4CD-EF40-9DA1-77CE7E3679BF}" type="pres">
      <dgm:prSet presAssocID="{307BFBAE-7A48-B741-9A15-7D5C81CCA3C2}" presName="textNode" presStyleLbl="node1" presStyleIdx="0" presStyleCnt="3">
        <dgm:presLayoutVars>
          <dgm:bulletEnabled val="1"/>
        </dgm:presLayoutVars>
      </dgm:prSet>
      <dgm:spPr/>
      <dgm:t>
        <a:bodyPr/>
        <a:lstStyle/>
        <a:p>
          <a:endParaRPr lang="en-US"/>
        </a:p>
      </dgm:t>
    </dgm:pt>
    <dgm:pt modelId="{87C950A1-F2C3-CD48-BFB8-030E11FDCC2D}" type="pres">
      <dgm:prSet presAssocID="{76DA44EC-0ACB-3D41-8B10-EBDFC8712FE8}" presName="sibTrans" presStyleCnt="0"/>
      <dgm:spPr/>
    </dgm:pt>
    <dgm:pt modelId="{36E854FA-85C7-C04E-86FB-4C61618C151A}" type="pres">
      <dgm:prSet presAssocID="{D82A88E5-4FA9-EA4A-837D-49372914674B}" presName="textNode" presStyleLbl="node1" presStyleIdx="1" presStyleCnt="3">
        <dgm:presLayoutVars>
          <dgm:bulletEnabled val="1"/>
        </dgm:presLayoutVars>
      </dgm:prSet>
      <dgm:spPr/>
      <dgm:t>
        <a:bodyPr/>
        <a:lstStyle/>
        <a:p>
          <a:endParaRPr lang="en-US"/>
        </a:p>
      </dgm:t>
    </dgm:pt>
    <dgm:pt modelId="{C0DCDB69-D8BF-5742-9089-7279D018DB58}" type="pres">
      <dgm:prSet presAssocID="{E79F6D8D-149D-E348-9F9C-1379D9C388FE}" presName="sibTrans" presStyleCnt="0"/>
      <dgm:spPr/>
    </dgm:pt>
    <dgm:pt modelId="{7D81E5A4-1D31-E848-8374-A3C04D84B2FF}" type="pres">
      <dgm:prSet presAssocID="{031BB1FD-1518-F04E-B1FC-C911816538BA}" presName="textNode" presStyleLbl="node1" presStyleIdx="2" presStyleCnt="3">
        <dgm:presLayoutVars>
          <dgm:bulletEnabled val="1"/>
        </dgm:presLayoutVars>
      </dgm:prSet>
      <dgm:spPr/>
      <dgm:t>
        <a:bodyPr/>
        <a:lstStyle/>
        <a:p>
          <a:endParaRPr lang="en-US"/>
        </a:p>
      </dgm:t>
    </dgm:pt>
  </dgm:ptLst>
  <dgm:cxnLst>
    <dgm:cxn modelId="{1004C409-AB34-46B3-BC40-C71570548757}" type="presOf" srcId="{031BB1FD-1518-F04E-B1FC-C911816538BA}" destId="{7D81E5A4-1D31-E848-8374-A3C04D84B2FF}" srcOrd="0" destOrd="0" presId="urn:microsoft.com/office/officeart/2005/8/layout/hProcess9"/>
    <dgm:cxn modelId="{AD3C4620-8929-B047-815B-3C35142B4973}" srcId="{1500386B-645E-B64C-A30A-F19F0182DDF7}" destId="{D82A88E5-4FA9-EA4A-837D-49372914674B}" srcOrd="1" destOrd="0" parTransId="{4A521A48-81E9-8D4F-97A6-4532784769E3}" sibTransId="{E79F6D8D-149D-E348-9F9C-1379D9C388FE}"/>
    <dgm:cxn modelId="{394C520C-F38B-344E-B6A4-1CFAB679864C}" srcId="{031BB1FD-1518-F04E-B1FC-C911816538BA}" destId="{B800C8A0-0FEA-3141-BF04-97F24E97B81A}" srcOrd="0" destOrd="0" parTransId="{7BC3D8E0-DD14-354A-BDB2-1072BD2E9508}" sibTransId="{7CF2EA36-5794-714D-91D5-50FC64003501}"/>
    <dgm:cxn modelId="{3227B6FA-C292-4E18-AB5F-503D95167DC6}" type="presOf" srcId="{D82A88E5-4FA9-EA4A-837D-49372914674B}" destId="{36E854FA-85C7-C04E-86FB-4C61618C151A}" srcOrd="0" destOrd="0" presId="urn:microsoft.com/office/officeart/2005/8/layout/hProcess9"/>
    <dgm:cxn modelId="{30A63A05-4532-734E-A792-4A46EFA96446}" srcId="{1500386B-645E-B64C-A30A-F19F0182DDF7}" destId="{031BB1FD-1518-F04E-B1FC-C911816538BA}" srcOrd="2" destOrd="0" parTransId="{11B16580-0930-A048-8E3E-7608974750CD}" sibTransId="{BBCA3FA2-8DE3-7C42-8262-949687242231}"/>
    <dgm:cxn modelId="{0A477E74-44C1-AF47-8BA8-F618F19F48C4}" srcId="{D82A88E5-4FA9-EA4A-837D-49372914674B}" destId="{86801998-DFBE-D042-A070-2978AA42DD41}" srcOrd="0" destOrd="0" parTransId="{C793FEEC-E40C-6F45-BFD4-3FC1F6F43CE0}" sibTransId="{4C0F630C-4154-504B-A538-720ED5DECE32}"/>
    <dgm:cxn modelId="{81C0B00C-23AB-4252-94CE-2567C5F877F8}" type="presOf" srcId="{307BFBAE-7A48-B741-9A15-7D5C81CCA3C2}" destId="{5B23B0D0-B4CD-EF40-9DA1-77CE7E3679BF}" srcOrd="0" destOrd="0" presId="urn:microsoft.com/office/officeart/2005/8/layout/hProcess9"/>
    <dgm:cxn modelId="{E566E028-8019-4C8B-8059-A083310555B7}" type="presOf" srcId="{B800C8A0-0FEA-3141-BF04-97F24E97B81A}" destId="{7D81E5A4-1D31-E848-8374-A3C04D84B2FF}" srcOrd="0" destOrd="1" presId="urn:microsoft.com/office/officeart/2005/8/layout/hProcess9"/>
    <dgm:cxn modelId="{F23E8F58-18AE-41F0-A704-617FC5891530}" type="presOf" srcId="{1500386B-645E-B64C-A30A-F19F0182DDF7}" destId="{D321844F-E248-D246-A923-E834E0A0FFE4}" srcOrd="0" destOrd="0" presId="urn:microsoft.com/office/officeart/2005/8/layout/hProcess9"/>
    <dgm:cxn modelId="{7B709180-E9E4-477C-AC1E-7DBD2837DDE4}" type="presOf" srcId="{86801998-DFBE-D042-A070-2978AA42DD41}" destId="{36E854FA-85C7-C04E-86FB-4C61618C151A}" srcOrd="0" destOrd="1" presId="urn:microsoft.com/office/officeart/2005/8/layout/hProcess9"/>
    <dgm:cxn modelId="{825A98AC-4693-5D44-A991-6AD7B0161D18}" srcId="{1500386B-645E-B64C-A30A-F19F0182DDF7}" destId="{307BFBAE-7A48-B741-9A15-7D5C81CCA3C2}" srcOrd="0" destOrd="0" parTransId="{0ED47BDD-D6EB-3D4F-A020-3AFE2035DC42}" sibTransId="{76DA44EC-0ACB-3D41-8B10-EBDFC8712FE8}"/>
    <dgm:cxn modelId="{F25DDA26-2011-424A-899B-72002919E06D}" type="presParOf" srcId="{D321844F-E248-D246-A923-E834E0A0FFE4}" destId="{BFD7C619-B149-DA48-BF1D-2662901A8556}" srcOrd="0" destOrd="0" presId="urn:microsoft.com/office/officeart/2005/8/layout/hProcess9"/>
    <dgm:cxn modelId="{D561EA26-9785-43BD-9464-8A1C8C7E102D}" type="presParOf" srcId="{D321844F-E248-D246-A923-E834E0A0FFE4}" destId="{93DBF99F-62A6-2546-8E6F-71D77A429496}" srcOrd="1" destOrd="0" presId="urn:microsoft.com/office/officeart/2005/8/layout/hProcess9"/>
    <dgm:cxn modelId="{DB4C8A89-421F-484E-BA59-295B008AF5B9}" type="presParOf" srcId="{93DBF99F-62A6-2546-8E6F-71D77A429496}" destId="{5B23B0D0-B4CD-EF40-9DA1-77CE7E3679BF}" srcOrd="0" destOrd="0" presId="urn:microsoft.com/office/officeart/2005/8/layout/hProcess9"/>
    <dgm:cxn modelId="{A743E9CF-7C93-4F64-89EA-476B87512B9F}" type="presParOf" srcId="{93DBF99F-62A6-2546-8E6F-71D77A429496}" destId="{87C950A1-F2C3-CD48-BFB8-030E11FDCC2D}" srcOrd="1" destOrd="0" presId="urn:microsoft.com/office/officeart/2005/8/layout/hProcess9"/>
    <dgm:cxn modelId="{04F76E46-3BA1-46E6-BD28-E7B34561A8E4}" type="presParOf" srcId="{93DBF99F-62A6-2546-8E6F-71D77A429496}" destId="{36E854FA-85C7-C04E-86FB-4C61618C151A}" srcOrd="2" destOrd="0" presId="urn:microsoft.com/office/officeart/2005/8/layout/hProcess9"/>
    <dgm:cxn modelId="{5C05CCFC-4170-492A-ACC2-D4116F893768}" type="presParOf" srcId="{93DBF99F-62A6-2546-8E6F-71D77A429496}" destId="{C0DCDB69-D8BF-5742-9089-7279D018DB58}" srcOrd="3" destOrd="0" presId="urn:microsoft.com/office/officeart/2005/8/layout/hProcess9"/>
    <dgm:cxn modelId="{6699A305-4F11-4D94-8062-F1E750336AEC}" type="presParOf" srcId="{93DBF99F-62A6-2546-8E6F-71D77A429496}" destId="{7D81E5A4-1D31-E848-8374-A3C04D84B2F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7C619-B149-DA48-BF1D-2662901A8556}">
      <dsp:nvSpPr>
        <dsp:cNvPr id="0" name=""/>
        <dsp:cNvSpPr/>
      </dsp:nvSpPr>
      <dsp:spPr>
        <a:xfrm>
          <a:off x="1250508" y="0"/>
          <a:ext cx="8096250" cy="3893256"/>
        </a:xfrm>
        <a:prstGeom prst="rightArrow">
          <a:avLst/>
        </a:prstGeom>
        <a:solidFill>
          <a:schemeClr val="accent1">
            <a:tint val="40000"/>
            <a:hueOff val="0"/>
            <a:satOff val="0"/>
            <a:lumOff val="0"/>
            <a:alphaOff val="0"/>
          </a:schemeClr>
        </a:solidFill>
        <a:ln>
          <a:noFill/>
        </a:ln>
        <a:effectLst>
          <a:outerShdw blurRad="38100" dist="254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B23B0D0-B4CD-EF40-9DA1-77CE7E3679BF}">
      <dsp:nvSpPr>
        <dsp:cNvPr id="0" name=""/>
        <dsp:cNvSpPr/>
      </dsp:nvSpPr>
      <dsp:spPr>
        <a:xfrm>
          <a:off x="8139" y="1167976"/>
          <a:ext cx="3065859" cy="1557302"/>
        </a:xfrm>
        <a:prstGeom prst="round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Test Circuit Continuity</a:t>
          </a:r>
          <a:endParaRPr lang="en-US" sz="2800" kern="1200" dirty="0"/>
        </a:p>
      </dsp:txBody>
      <dsp:txXfrm>
        <a:off x="84160" y="1243997"/>
        <a:ext cx="2913817" cy="1405260"/>
      </dsp:txXfrm>
    </dsp:sp>
    <dsp:sp modelId="{36E854FA-85C7-C04E-86FB-4C61618C151A}">
      <dsp:nvSpPr>
        <dsp:cNvPr id="0" name=""/>
        <dsp:cNvSpPr/>
      </dsp:nvSpPr>
      <dsp:spPr>
        <a:xfrm>
          <a:off x="3229570" y="1167976"/>
          <a:ext cx="3065859" cy="1557302"/>
        </a:xfrm>
        <a:prstGeom prst="round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1244600">
            <a:lnSpc>
              <a:spcPct val="90000"/>
            </a:lnSpc>
            <a:spcBef>
              <a:spcPct val="0"/>
            </a:spcBef>
            <a:spcAft>
              <a:spcPct val="35000"/>
            </a:spcAft>
          </a:pPr>
          <a:r>
            <a:rPr lang="en-US" sz="2800" kern="1200" dirty="0" smtClean="0"/>
            <a:t>Measure Source Voltage</a:t>
          </a:r>
          <a:endParaRPr lang="en-US" sz="2800" kern="1200" dirty="0"/>
        </a:p>
        <a:p>
          <a:pPr marL="228600" lvl="1" indent="-228600" algn="l" defTabSz="977900">
            <a:lnSpc>
              <a:spcPct val="90000"/>
            </a:lnSpc>
            <a:spcBef>
              <a:spcPct val="0"/>
            </a:spcBef>
            <a:spcAft>
              <a:spcPct val="15000"/>
            </a:spcAft>
            <a:buChar char="••"/>
          </a:pPr>
          <a:r>
            <a:rPr lang="en-US" sz="2200" kern="1200" dirty="0" smtClean="0"/>
            <a:t>1 µs pulse </a:t>
          </a:r>
          <a:endParaRPr lang="en-US" sz="2200" kern="1200" dirty="0"/>
        </a:p>
      </dsp:txBody>
      <dsp:txXfrm>
        <a:off x="3305591" y="1243997"/>
        <a:ext cx="2913817" cy="1405260"/>
      </dsp:txXfrm>
    </dsp:sp>
    <dsp:sp modelId="{7D81E5A4-1D31-E848-8374-A3C04D84B2FF}">
      <dsp:nvSpPr>
        <dsp:cNvPr id="0" name=""/>
        <dsp:cNvSpPr/>
      </dsp:nvSpPr>
      <dsp:spPr>
        <a:xfrm>
          <a:off x="6451001" y="1167976"/>
          <a:ext cx="3065859" cy="1557302"/>
        </a:xfrm>
        <a:prstGeom prst="round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1244600">
            <a:lnSpc>
              <a:spcPct val="90000"/>
            </a:lnSpc>
            <a:spcBef>
              <a:spcPct val="0"/>
            </a:spcBef>
            <a:spcAft>
              <a:spcPct val="35000"/>
            </a:spcAft>
          </a:pPr>
          <a:r>
            <a:rPr lang="en-US" sz="2800" kern="1200" dirty="0" smtClean="0"/>
            <a:t>Evaluate Current</a:t>
          </a:r>
          <a:endParaRPr lang="en-US" sz="2800" kern="1200" dirty="0"/>
        </a:p>
        <a:p>
          <a:pPr marL="228600" lvl="1" indent="-228600" algn="l" defTabSz="977900">
            <a:lnSpc>
              <a:spcPct val="90000"/>
            </a:lnSpc>
            <a:spcBef>
              <a:spcPct val="0"/>
            </a:spcBef>
            <a:spcAft>
              <a:spcPct val="15000"/>
            </a:spcAft>
            <a:buChar char="••"/>
          </a:pPr>
          <a:r>
            <a:rPr lang="en-US" sz="2200" kern="1200" dirty="0" smtClean="0"/>
            <a:t>Magnetic Field strength met?</a:t>
          </a:r>
          <a:endParaRPr lang="en-US" sz="2200" kern="1200" dirty="0"/>
        </a:p>
      </dsp:txBody>
      <dsp:txXfrm>
        <a:off x="6527022" y="1243997"/>
        <a:ext cx="2913817" cy="140526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CE221E-83ED-4F6C-BA5F-3F9E6FDB6953}" type="datetimeFigureOut">
              <a:rPr lang="en-US"/>
              <a:t>4/29/2015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4CBEF8-5CDE-472B-839B-B8BB0C881006}" type="slidenum">
              <a:rPr/>
              <a:t>‹#›</a:t>
            </a:fld>
            <a:endParaRPr/>
          </a:p>
        </p:txBody>
      </p:sp>
    </p:spTree>
    <p:extLst>
      <p:ext uri="{BB962C8B-B14F-4D97-AF65-F5344CB8AC3E}">
        <p14:creationId xmlns:p14="http://schemas.microsoft.com/office/powerpoint/2010/main" val="4263289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853E5F-CE67-483C-A264-F17AC70E9CA2}" type="datetimeFigureOut">
              <a:rPr lang="en-US"/>
              <a:t>4/29/2015</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B98AFB-CB0D-4DFE-87B9-B4B0D0DE73CD}" type="slidenum">
              <a:rPr/>
              <a:t>‹#›</a:t>
            </a:fld>
            <a:endParaRPr/>
          </a:p>
        </p:txBody>
      </p:sp>
    </p:spTree>
    <p:extLst>
      <p:ext uri="{BB962C8B-B14F-4D97-AF65-F5344CB8AC3E}">
        <p14:creationId xmlns:p14="http://schemas.microsoft.com/office/powerpoint/2010/main" val="2512805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a:t>1</a:t>
            </a:fld>
            <a:endParaRPr lang="en-US"/>
          </a:p>
        </p:txBody>
      </p:sp>
    </p:spTree>
    <p:extLst>
      <p:ext uri="{BB962C8B-B14F-4D97-AF65-F5344CB8AC3E}">
        <p14:creationId xmlns:p14="http://schemas.microsoft.com/office/powerpoint/2010/main" val="540348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layout</a:t>
            </a:r>
            <a:r>
              <a:rPr lang="en-US" baseline="0" dirty="0" smtClean="0"/>
              <a:t> utilized the components we selected to achieve the simulation results we originally tested.</a:t>
            </a:r>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10</a:t>
            </a:fld>
            <a:endParaRPr lang="en-US"/>
          </a:p>
        </p:txBody>
      </p:sp>
    </p:spTree>
    <p:extLst>
      <p:ext uri="{BB962C8B-B14F-4D97-AF65-F5344CB8AC3E}">
        <p14:creationId xmlns:p14="http://schemas.microsoft.com/office/powerpoint/2010/main" val="786916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B98AFB-CB0D-4DFE-87B9-B4B0D0DE73CD}" type="slidenum">
              <a:rPr lang="en-US"/>
              <a:t>11</a:t>
            </a:fld>
            <a:endParaRPr lang="en-US"/>
          </a:p>
        </p:txBody>
      </p:sp>
    </p:spTree>
    <p:extLst>
      <p:ext uri="{BB962C8B-B14F-4D97-AF65-F5344CB8AC3E}">
        <p14:creationId xmlns:p14="http://schemas.microsoft.com/office/powerpoint/2010/main" val="1381463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B98AFB-CB0D-4DFE-87B9-B4B0D0DE73CD}" type="slidenum">
              <a:rPr lang="en-US"/>
              <a:t>12</a:t>
            </a:fld>
            <a:endParaRPr lang="en-US"/>
          </a:p>
        </p:txBody>
      </p:sp>
    </p:spTree>
    <p:extLst>
      <p:ext uri="{BB962C8B-B14F-4D97-AF65-F5344CB8AC3E}">
        <p14:creationId xmlns:p14="http://schemas.microsoft.com/office/powerpoint/2010/main" val="891981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B98AFB-CB0D-4DFE-87B9-B4B0D0DE73CD}" type="slidenum">
              <a:rPr lang="en-US"/>
              <a:t>13</a:t>
            </a:fld>
            <a:endParaRPr lang="en-US"/>
          </a:p>
        </p:txBody>
      </p:sp>
    </p:spTree>
    <p:extLst>
      <p:ext uri="{BB962C8B-B14F-4D97-AF65-F5344CB8AC3E}">
        <p14:creationId xmlns:p14="http://schemas.microsoft.com/office/powerpoint/2010/main" val="2518250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layout replaced many components with more user-friendly components in terms of soldering as well as using more uniform parts</a:t>
            </a:r>
            <a:r>
              <a:rPr lang="en-US" dirty="0" smtClean="0"/>
              <a:t>.</a:t>
            </a:r>
          </a:p>
        </p:txBody>
      </p:sp>
      <p:sp>
        <p:nvSpPr>
          <p:cNvPr id="4" name="Slide Number Placeholder 3"/>
          <p:cNvSpPr>
            <a:spLocks noGrp="1"/>
          </p:cNvSpPr>
          <p:nvPr>
            <p:ph type="sldNum" sz="quarter" idx="10"/>
          </p:nvPr>
        </p:nvSpPr>
        <p:spPr/>
        <p:txBody>
          <a:bodyPr/>
          <a:lstStyle/>
          <a:p>
            <a:fld id="{6BB98AFB-CB0D-4DFE-87B9-B4B0D0DE73CD}" type="slidenum">
              <a:rPr lang="en-US" smtClean="0"/>
              <a:t>14</a:t>
            </a:fld>
            <a:endParaRPr lang="en-US"/>
          </a:p>
        </p:txBody>
      </p:sp>
    </p:spTree>
    <p:extLst>
      <p:ext uri="{BB962C8B-B14F-4D97-AF65-F5344CB8AC3E}">
        <p14:creationId xmlns:p14="http://schemas.microsoft.com/office/powerpoint/2010/main" val="1032509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B98AFB-CB0D-4DFE-87B9-B4B0D0DE73CD}" type="slidenum">
              <a:rPr lang="en-US"/>
              <a:t>15</a:t>
            </a:fld>
            <a:endParaRPr lang="en-US"/>
          </a:p>
        </p:txBody>
      </p:sp>
    </p:spTree>
    <p:extLst>
      <p:ext uri="{BB962C8B-B14F-4D97-AF65-F5344CB8AC3E}">
        <p14:creationId xmlns:p14="http://schemas.microsoft.com/office/powerpoint/2010/main" val="2710610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Perform Interferometer Experiment</a:t>
            </a:r>
          </a:p>
          <a:p>
            <a:pPr lvl="1"/>
            <a:r>
              <a:rPr lang="en-US" dirty="0"/>
              <a:t>Using MATLAB</a:t>
            </a:r>
          </a:p>
          <a:p>
            <a:pPr lvl="1">
              <a:defRPr/>
            </a:pPr>
            <a:r>
              <a:rPr lang="en-US" dirty="0"/>
              <a:t>	Verify Results</a:t>
            </a:r>
          </a:p>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a:t>16</a:t>
            </a:fld>
            <a:endParaRPr lang="en-US"/>
          </a:p>
        </p:txBody>
      </p:sp>
    </p:spTree>
    <p:extLst>
      <p:ext uri="{BB962C8B-B14F-4D97-AF65-F5344CB8AC3E}">
        <p14:creationId xmlns:p14="http://schemas.microsoft.com/office/powerpoint/2010/main" val="3382748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17</a:t>
            </a:fld>
            <a:endParaRPr lang="en-US"/>
          </a:p>
        </p:txBody>
      </p:sp>
    </p:spTree>
    <p:extLst>
      <p:ext uri="{BB962C8B-B14F-4D97-AF65-F5344CB8AC3E}">
        <p14:creationId xmlns:p14="http://schemas.microsoft.com/office/powerpoint/2010/main" val="1675379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 Throughout our time at Iowa State we are taught to make sure our components</a:t>
            </a:r>
            <a:r>
              <a:rPr lang="en-US" baseline="0" dirty="0" smtClean="0"/>
              <a:t> aren’t bad by performing tests on them. After we created our board and wanted to perform testing on it, we ran into a lot of troubles. We were constantly checking our components to see if they were bad and we couldn’t find any reason to believe they were. Finally, we removed the SMA connectors from our board and attempted to perform our testing without them. We noticed our board started working and this led us to investigating the cables we had been using. As it turns out, one of our cables was bad and this was why we were held up on testing for several weeks. We replaced the cables and were able to continue on with our testing.</a:t>
            </a:r>
          </a:p>
          <a:p>
            <a:pPr marL="228600" indent="-228600">
              <a:buAutoNum type="arabicPeriod"/>
            </a:pPr>
            <a:r>
              <a:rPr lang="en-US" baseline="0" dirty="0" smtClean="0"/>
              <a:t>When we performed our continuity checks on our board, we found no issues. One of the challenges with our board is the size of our components. Sometimes, it wasn’t possible to connect the pin to the actual component and you would just connect it to the solder to check for continuity. This is where we ran into another problem on our board with a cold solder issue. Our solution was to jump a wire from the component to the next component after removing the solder.</a:t>
            </a:r>
          </a:p>
          <a:p>
            <a:pPr marL="228600" indent="-228600">
              <a:buAutoNum type="arabicPeriod"/>
            </a:pPr>
            <a:r>
              <a:rPr lang="en-US" baseline="0" dirty="0" smtClean="0"/>
              <a:t>The DC barrel jack that we use on our new board had a somewhat confusing diagram. As you can see, there are 4 pins that need to be soldered, however 2 of them are the same. We assumed pin 2 was our ground and pin 3 was a pin used for checking if anything is plugged into the DC barrel jack. Unfortunately, we were mistaken. This provided us with another opportunity to understand how these issues can be experienced in the engineering design process. Our solution was to essentially jump a wire from pin 2 to pin 3.</a:t>
            </a:r>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18</a:t>
            </a:fld>
            <a:endParaRPr lang="en-US"/>
          </a:p>
        </p:txBody>
      </p:sp>
    </p:spTree>
    <p:extLst>
      <p:ext uri="{BB962C8B-B14F-4D97-AF65-F5344CB8AC3E}">
        <p14:creationId xmlns:p14="http://schemas.microsoft.com/office/powerpoint/2010/main" val="3495815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Conventional </a:t>
            </a:r>
            <a:r>
              <a:rPr lang="en-US" baseline="0" dirty="0"/>
              <a:t>magnetic field detectors are not able to pick up the pulse fast enough because their sample rate is lower than the required 2 MHz we would need</a:t>
            </a:r>
            <a:r>
              <a:rPr lang="en-US" baseline="0"/>
              <a:t>. </a:t>
            </a:r>
            <a:r>
              <a:rPr lang="en-US" dirty="0"/>
              <a:t>Our</a:t>
            </a:r>
            <a:r>
              <a:rPr lang="en-US"/>
              <a:t> client uses a Sagnac Interferometer setup in his lab. This setup is used to detect the magnetic field pulse. </a:t>
            </a:r>
            <a:r>
              <a:rPr lang="en-US" baseline="0"/>
              <a:t>The </a:t>
            </a:r>
            <a:r>
              <a:rPr lang="en-US" baseline="0" dirty="0"/>
              <a:t>system will send out an optical signal that will split at a coupler and then interfere with itself, resulting in either constructive or destructive interference which will be measured at the output. The interference depends on the state of magnetization of the magneto-optic (MO) material. In one direction, we would measure no output, and when it is magnetized the other way we would see an output. </a:t>
            </a:r>
          </a:p>
          <a:p>
            <a:endParaRPr lang="en-US" baseline="0" dirty="0"/>
          </a:p>
          <a:p>
            <a:r>
              <a:rPr lang="en-US" baseline="0" dirty="0"/>
              <a:t>“How and where does the interference occur?” John</a:t>
            </a:r>
          </a:p>
          <a:p>
            <a:r>
              <a:rPr lang="en-US" baseline="0" dirty="0"/>
              <a:t>“How does the magnetic field and the material affect the light?” John</a:t>
            </a:r>
          </a:p>
          <a:p>
            <a:endParaRPr lang="en-US" baseline="0" dirty="0"/>
          </a:p>
          <a:p>
            <a:r>
              <a:rPr lang="en-US" baseline="0" dirty="0"/>
              <a:t>Our initial tests were unsuccessful. The single coil with 5 turns we used isn’t generating a strong enough magnetic field to affect the MO material to produce the results necessary.</a:t>
            </a:r>
          </a:p>
          <a:p>
            <a:endParaRPr lang="en-US" baseline="0" dirty="0"/>
          </a:p>
          <a:p>
            <a:r>
              <a:rPr lang="en-US" baseline="0" dirty="0"/>
              <a:t>This is beyond the scope of our project.</a:t>
            </a:r>
          </a:p>
          <a:p>
            <a:endParaRPr lang="en-US" baseline="0" dirty="0"/>
          </a:p>
          <a:p>
            <a:r>
              <a:rPr lang="en-US" baseline="0" dirty="0"/>
              <a:t>4/26***Magnetic field isn’t strong enough- needs to change- MO material did not respond initially.</a:t>
            </a:r>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19</a:t>
            </a:fld>
            <a:endParaRPr lang="en-US"/>
          </a:p>
        </p:txBody>
      </p:sp>
    </p:spTree>
    <p:extLst>
      <p:ext uri="{BB962C8B-B14F-4D97-AF65-F5344CB8AC3E}">
        <p14:creationId xmlns:p14="http://schemas.microsoft.com/office/powerpoint/2010/main" val="2465252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2</a:t>
            </a:fld>
            <a:endParaRPr lang="en-US"/>
          </a:p>
        </p:txBody>
      </p:sp>
    </p:spTree>
    <p:extLst>
      <p:ext uri="{BB962C8B-B14F-4D97-AF65-F5344CB8AC3E}">
        <p14:creationId xmlns:p14="http://schemas.microsoft.com/office/powerpoint/2010/main" val="2713319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optical connectors coupled together</a:t>
            </a:r>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a:t>20</a:t>
            </a:fld>
            <a:endParaRPr lang="en-US"/>
          </a:p>
        </p:txBody>
      </p:sp>
    </p:spTree>
    <p:extLst>
      <p:ext uri="{BB962C8B-B14F-4D97-AF65-F5344CB8AC3E}">
        <p14:creationId xmlns:p14="http://schemas.microsoft.com/office/powerpoint/2010/main" val="965585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Emphasize</a:t>
            </a:r>
            <a:r>
              <a:rPr lang="en-US" baseline="0" dirty="0"/>
              <a:t> we scaled it down</a:t>
            </a:r>
            <a:r>
              <a:rPr lang="en-US" dirty="0"/>
              <a:t>, add </a:t>
            </a:r>
            <a:r>
              <a:rPr lang="en-US" dirty="0" smtClean="0"/>
              <a:t>text</a:t>
            </a:r>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21</a:t>
            </a:fld>
            <a:endParaRPr lang="en-US"/>
          </a:p>
        </p:txBody>
      </p:sp>
    </p:spTree>
    <p:extLst>
      <p:ext uri="{BB962C8B-B14F-4D97-AF65-F5344CB8AC3E}">
        <p14:creationId xmlns:p14="http://schemas.microsoft.com/office/powerpoint/2010/main" val="3096032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22</a:t>
            </a:fld>
            <a:endParaRPr lang="en-US"/>
          </a:p>
        </p:txBody>
      </p:sp>
    </p:spTree>
    <p:extLst>
      <p:ext uri="{BB962C8B-B14F-4D97-AF65-F5344CB8AC3E}">
        <p14:creationId xmlns:p14="http://schemas.microsoft.com/office/powerpoint/2010/main" val="402074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Although we didn’t get the theoretical calculations we were expecting, we were able to prove experimentally that our circuit performs how our client expects.</a:t>
            </a:r>
          </a:p>
        </p:txBody>
      </p:sp>
      <p:sp>
        <p:nvSpPr>
          <p:cNvPr id="4" name="Slide Number Placeholder 3"/>
          <p:cNvSpPr>
            <a:spLocks noGrp="1"/>
          </p:cNvSpPr>
          <p:nvPr>
            <p:ph type="sldNum" sz="quarter" idx="10"/>
          </p:nvPr>
        </p:nvSpPr>
        <p:spPr/>
        <p:txBody>
          <a:bodyPr/>
          <a:lstStyle/>
          <a:p>
            <a:fld id="{6BB98AFB-CB0D-4DFE-87B9-B4B0D0DE73CD}" type="slidenum">
              <a:rPr lang="en-US" smtClean="0"/>
              <a:t>24</a:t>
            </a:fld>
            <a:endParaRPr lang="en-US"/>
          </a:p>
        </p:txBody>
      </p:sp>
    </p:spTree>
    <p:extLst>
      <p:ext uri="{BB962C8B-B14F-4D97-AF65-F5344CB8AC3E}">
        <p14:creationId xmlns:p14="http://schemas.microsoft.com/office/powerpoint/2010/main" val="2757794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B98AFB-CB0D-4DFE-87B9-B4B0D0DE73CD}" type="slidenum">
              <a:rPr lang="en-US"/>
              <a:t>25</a:t>
            </a:fld>
            <a:endParaRPr lang="en-US"/>
          </a:p>
        </p:txBody>
      </p:sp>
    </p:spTree>
    <p:extLst>
      <p:ext uri="{BB962C8B-B14F-4D97-AF65-F5344CB8AC3E}">
        <p14:creationId xmlns:p14="http://schemas.microsoft.com/office/powerpoint/2010/main" val="699139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B98AFB-CB0D-4DFE-87B9-B4B0D0DE73CD}" type="slidenum">
              <a:rPr lang="en-US"/>
              <a:t>26</a:t>
            </a:fld>
            <a:endParaRPr lang="en-US"/>
          </a:p>
        </p:txBody>
      </p:sp>
    </p:spTree>
    <p:extLst>
      <p:ext uri="{BB962C8B-B14F-4D97-AF65-F5344CB8AC3E}">
        <p14:creationId xmlns:p14="http://schemas.microsoft.com/office/powerpoint/2010/main" val="2389700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 to theoretical results</a:t>
            </a:r>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27</a:t>
            </a:fld>
            <a:endParaRPr lang="en-US"/>
          </a:p>
        </p:txBody>
      </p:sp>
    </p:spTree>
    <p:extLst>
      <p:ext uri="{BB962C8B-B14F-4D97-AF65-F5344CB8AC3E}">
        <p14:creationId xmlns:p14="http://schemas.microsoft.com/office/powerpoint/2010/main" val="3267955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B98AFB-CB0D-4DFE-87B9-B4B0D0DE73CD}" type="slidenum">
              <a:rPr lang="en-US"/>
              <a:t>28</a:t>
            </a:fld>
            <a:endParaRPr lang="en-US"/>
          </a:p>
        </p:txBody>
      </p:sp>
    </p:spTree>
    <p:extLst>
      <p:ext uri="{BB962C8B-B14F-4D97-AF65-F5344CB8AC3E}">
        <p14:creationId xmlns:p14="http://schemas.microsoft.com/office/powerpoint/2010/main" val="3580288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Who is the client? </a:t>
            </a:r>
            <a:r>
              <a:rPr lang="en-US" baseline="0" dirty="0" smtClean="0"/>
              <a:t>HSSE, Dr. Mani Mina and Dr. John Pritchard</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Why does the client think it is important? </a:t>
            </a:r>
            <a:r>
              <a:rPr lang="en-US" b="0" baseline="0" dirty="0" smtClean="0"/>
              <a:t>Our client has a need for a small-scale, low-power high strength magnetic field driver to use with his interferometer experiment.</a:t>
            </a:r>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a:t>3</a:t>
            </a:fld>
            <a:endParaRPr lang="en-US"/>
          </a:p>
        </p:txBody>
      </p:sp>
    </p:spTree>
    <p:extLst>
      <p:ext uri="{BB962C8B-B14F-4D97-AF65-F5344CB8AC3E}">
        <p14:creationId xmlns:p14="http://schemas.microsoft.com/office/powerpoint/2010/main" val="776213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B98AFB-CB0D-4DFE-87B9-B4B0D0DE73CD}" type="slidenum">
              <a:rPr lang="en-US"/>
              <a:t>4</a:t>
            </a:fld>
            <a:endParaRPr lang="en-US"/>
          </a:p>
        </p:txBody>
      </p:sp>
    </p:spTree>
    <p:extLst>
      <p:ext uri="{BB962C8B-B14F-4D97-AF65-F5344CB8AC3E}">
        <p14:creationId xmlns:p14="http://schemas.microsoft.com/office/powerpoint/2010/main" val="2466754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a:t>5</a:t>
            </a:fld>
            <a:endParaRPr lang="en-US"/>
          </a:p>
        </p:txBody>
      </p:sp>
    </p:spTree>
    <p:extLst>
      <p:ext uri="{BB962C8B-B14F-4D97-AF65-F5344CB8AC3E}">
        <p14:creationId xmlns:p14="http://schemas.microsoft.com/office/powerpoint/2010/main" val="967000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Inductance - rise and fall time</a:t>
            </a:r>
          </a:p>
          <a:p>
            <a:r>
              <a:rPr lang="en-US" dirty="0"/>
              <a:t>500 gauss - current, # of turns, </a:t>
            </a:r>
            <a:r>
              <a:rPr lang="en-US" dirty="0" smtClean="0"/>
              <a:t>wire</a:t>
            </a:r>
          </a:p>
        </p:txBody>
      </p:sp>
      <p:sp>
        <p:nvSpPr>
          <p:cNvPr id="4" name="Slide Number Placeholder 3"/>
          <p:cNvSpPr>
            <a:spLocks noGrp="1"/>
          </p:cNvSpPr>
          <p:nvPr>
            <p:ph type="sldNum" sz="quarter" idx="10"/>
          </p:nvPr>
        </p:nvSpPr>
        <p:spPr/>
        <p:txBody>
          <a:bodyPr/>
          <a:lstStyle/>
          <a:p>
            <a:fld id="{6BB98AFB-CB0D-4DFE-87B9-B4B0D0DE73CD}" type="slidenum">
              <a:rPr lang="en-US"/>
              <a:t>6</a:t>
            </a:fld>
            <a:endParaRPr lang="en-US"/>
          </a:p>
        </p:txBody>
      </p:sp>
    </p:spTree>
    <p:extLst>
      <p:ext uri="{BB962C8B-B14F-4D97-AF65-F5344CB8AC3E}">
        <p14:creationId xmlns:p14="http://schemas.microsoft.com/office/powerpoint/2010/main" val="2267270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Megan’s changing this image.</a:t>
            </a:r>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t>7</a:t>
            </a:fld>
            <a:endParaRPr lang="en-US"/>
          </a:p>
        </p:txBody>
      </p:sp>
    </p:spTree>
    <p:extLst>
      <p:ext uri="{BB962C8B-B14F-4D97-AF65-F5344CB8AC3E}">
        <p14:creationId xmlns:p14="http://schemas.microsoft.com/office/powerpoint/2010/main" val="2850465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Megan is changing</a:t>
            </a:r>
            <a:r>
              <a:rPr lang="en-US" baseline="0" dirty="0" smtClean="0"/>
              <a:t> this to use coil C.</a:t>
            </a:r>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a:t>8</a:t>
            </a:fld>
            <a:endParaRPr lang="en-US"/>
          </a:p>
        </p:txBody>
      </p:sp>
    </p:spTree>
    <p:extLst>
      <p:ext uri="{BB962C8B-B14F-4D97-AF65-F5344CB8AC3E}">
        <p14:creationId xmlns:p14="http://schemas.microsoft.com/office/powerpoint/2010/main" val="530436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Block diagram of this?</a:t>
            </a:r>
          </a:p>
          <a:p>
            <a:endParaRPr lang="en-US" dirty="0"/>
          </a:p>
          <a:p>
            <a:r>
              <a:rPr lang="en-US" dirty="0"/>
              <a:t>Talk about Pulse</a:t>
            </a:r>
            <a:r>
              <a:rPr lang="en-US" baseline="0" dirty="0"/>
              <a:t> </a:t>
            </a:r>
            <a:r>
              <a:rPr lang="en-US" dirty="0"/>
              <a:t>Input, Current Sense, MOSFET, Capacitors, DC Input,</a:t>
            </a:r>
            <a:r>
              <a:rPr lang="en-US" baseline="0" dirty="0"/>
              <a:t> Wire-To-Board</a:t>
            </a:r>
            <a:endParaRPr lang="en-US" dirty="0"/>
          </a:p>
          <a:p>
            <a:endParaRPr lang="en-US" dirty="0"/>
          </a:p>
          <a:p>
            <a:r>
              <a:rPr lang="en-US" dirty="0"/>
              <a:t>Darken letters</a:t>
            </a:r>
          </a:p>
        </p:txBody>
      </p:sp>
      <p:sp>
        <p:nvSpPr>
          <p:cNvPr id="4" name="Slide Number Placeholder 3"/>
          <p:cNvSpPr>
            <a:spLocks noGrp="1"/>
          </p:cNvSpPr>
          <p:nvPr>
            <p:ph type="sldNum" sz="quarter" idx="10"/>
          </p:nvPr>
        </p:nvSpPr>
        <p:spPr/>
        <p:txBody>
          <a:bodyPr/>
          <a:lstStyle/>
          <a:p>
            <a:fld id="{6BB98AFB-CB0D-4DFE-87B9-B4B0D0DE73CD}" type="slidenum">
              <a:rPr lang="en-US" smtClean="0"/>
              <a:t>9</a:t>
            </a:fld>
            <a:endParaRPr lang="en-US"/>
          </a:p>
        </p:txBody>
      </p:sp>
    </p:spTree>
    <p:extLst>
      <p:ext uri="{BB962C8B-B14F-4D97-AF65-F5344CB8AC3E}">
        <p14:creationId xmlns:p14="http://schemas.microsoft.com/office/powerpoint/2010/main" val="2772659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88825"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6675" y="2404534"/>
            <a:ext cx="7764913" cy="1646302"/>
          </a:xfrm>
        </p:spPr>
        <p:txBody>
          <a:bodyPr anchor="b">
            <a:noAutofit/>
          </a:bodyPr>
          <a:lstStyle>
            <a:lvl1pPr algn="r">
              <a:defRPr sz="5398">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6675" y="4050834"/>
            <a:ext cx="7764913" cy="1096899"/>
          </a:xfrm>
        </p:spPr>
        <p:txBody>
          <a:bodyPr anchor="t"/>
          <a:lstStyle>
            <a:lvl1pPr marL="0" indent="0" algn="r">
              <a:buNone/>
              <a:defRPr>
                <a:solidFill>
                  <a:schemeClr val="tx1">
                    <a:lumMod val="50000"/>
                    <a:lumOff val="50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1FD45CC-64C8-4391-A534-8BE0742CB808}" type="datetime1">
              <a:rPr lang="en-US" smtClean="0"/>
              <a:t>4/29/2015</a:t>
            </a:fld>
            <a:endParaRPr lang="en-US"/>
          </a:p>
        </p:txBody>
      </p:sp>
      <p:sp>
        <p:nvSpPr>
          <p:cNvPr id="5" name="Footer Placeholder 4"/>
          <p:cNvSpPr>
            <a:spLocks noGrp="1"/>
          </p:cNvSpPr>
          <p:nvPr>
            <p:ph type="ftr" sz="quarter" idx="11"/>
          </p:nvPr>
        </p:nvSpPr>
        <p:spPr/>
        <p:txBody>
          <a:bodyPr/>
          <a:lstStyle/>
          <a:p>
            <a:r>
              <a:rPr lang="en-US" smtClean="0"/>
              <a:t>May15-30: Fast, Compact, High Strength Magnetic Pulse Generator</a:t>
            </a:r>
            <a:endParaRPr lang="en-US"/>
          </a:p>
        </p:txBody>
      </p:sp>
      <p:sp>
        <p:nvSpPr>
          <p:cNvPr id="6" name="Slide Number Placeholder 5"/>
          <p:cNvSpPr>
            <a:spLocks noGrp="1"/>
          </p:cNvSpPr>
          <p:nvPr>
            <p:ph type="sldNum" sz="quarter" idx="12"/>
          </p:nvPr>
        </p:nvSpPr>
        <p:spPr/>
        <p:txBody>
          <a:bodyPr/>
          <a:lstStyle/>
          <a:p>
            <a:fld id="{AAEAE4A8-A6E5-453E-B946-FB774B73F48C}" type="slidenum">
              <a:rPr lang="en-US" smtClean="0"/>
              <a:t>‹#›</a:t>
            </a:fld>
            <a:endParaRPr lang="en-US"/>
          </a:p>
        </p:txBody>
      </p:sp>
    </p:spTree>
    <p:extLst>
      <p:ext uri="{BB962C8B-B14F-4D97-AF65-F5344CB8AC3E}">
        <p14:creationId xmlns:p14="http://schemas.microsoft.com/office/powerpoint/2010/main" val="29137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9" y="609600"/>
            <a:ext cx="8594429" cy="3403600"/>
          </a:xfrm>
        </p:spPr>
        <p:txBody>
          <a:bodyPr anchor="ctr">
            <a:normAutofit/>
          </a:bodyPr>
          <a:lstStyle>
            <a:lvl1pPr algn="l">
              <a:defRPr sz="4399"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159" y="4470400"/>
            <a:ext cx="8594429" cy="1570962"/>
          </a:xfrm>
        </p:spPr>
        <p:txBody>
          <a:bodyPr anchor="ctr">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D5ECD8-004F-43E4-A1F7-D32E6BB74DC1}" type="datetime1">
              <a:rPr lang="en-US" smtClean="0"/>
              <a:t>4/29/2015</a:t>
            </a:fld>
            <a:endParaRPr lang="en-US"/>
          </a:p>
        </p:txBody>
      </p:sp>
      <p:sp>
        <p:nvSpPr>
          <p:cNvPr id="5" name="Footer Placeholder 4"/>
          <p:cNvSpPr>
            <a:spLocks noGrp="1"/>
          </p:cNvSpPr>
          <p:nvPr>
            <p:ph type="ftr" sz="quarter" idx="11"/>
          </p:nvPr>
        </p:nvSpPr>
        <p:spPr/>
        <p:txBody>
          <a:bodyPr/>
          <a:lstStyle/>
          <a:p>
            <a:r>
              <a:rPr lang="en-US" smtClean="0"/>
              <a:t>May15-30: Fast, Compact, High Strength Magnetic Pulse Generator</a:t>
            </a:r>
            <a:endParaRPr lang="en-US"/>
          </a:p>
        </p:txBody>
      </p:sp>
      <p:sp>
        <p:nvSpPr>
          <p:cNvPr id="6" name="Slide Number Placeholder 5"/>
          <p:cNvSpPr>
            <a:spLocks noGrp="1"/>
          </p:cNvSpPr>
          <p:nvPr>
            <p:ph type="sldNum" sz="quarter" idx="12"/>
          </p:nvPr>
        </p:nvSpPr>
        <p:spPr/>
        <p:txBody>
          <a:bodyPr/>
          <a:lstStyle/>
          <a:p>
            <a:fld id="{AAEAE4A8-A6E5-453E-B946-FB774B73F48C}" type="slidenum">
              <a:rPr lang="en-US" smtClean="0"/>
              <a:pPr/>
              <a:t>‹#›</a:t>
            </a:fld>
            <a:endParaRPr lang="en-US"/>
          </a:p>
        </p:txBody>
      </p:sp>
    </p:spTree>
    <p:extLst>
      <p:ext uri="{BB962C8B-B14F-4D97-AF65-F5344CB8AC3E}">
        <p14:creationId xmlns:p14="http://schemas.microsoft.com/office/powerpoint/2010/main" val="208017516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092" y="609600"/>
            <a:ext cx="8092026" cy="3022600"/>
          </a:xfrm>
        </p:spPr>
        <p:txBody>
          <a:bodyPr anchor="ctr">
            <a:normAutofit/>
          </a:bodyPr>
          <a:lstStyle>
            <a:lvl1pPr algn="l">
              <a:defRPr sz="4399"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5783" y="3632200"/>
            <a:ext cx="7222643" cy="381000"/>
          </a:xfrm>
        </p:spPr>
        <p:txBody>
          <a:bodyPr anchor="ctr">
            <a:noAutofit/>
          </a:bodyPr>
          <a:lstStyle>
            <a:lvl1pPr marL="0" indent="0">
              <a:buFontTx/>
              <a:buNone/>
              <a:defRPr sz="1600">
                <a:solidFill>
                  <a:schemeClr val="tx1">
                    <a:lumMod val="50000"/>
                    <a:lumOff val="50000"/>
                  </a:schemeClr>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159" y="4470400"/>
            <a:ext cx="8594429" cy="1570962"/>
          </a:xfrm>
        </p:spPr>
        <p:txBody>
          <a:bodyPr anchor="ctr">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DBFAA5-71E8-4132-914C-4ECCB7204F76}" type="datetime1">
              <a:rPr lang="en-US" smtClean="0"/>
              <a:t>4/29/2015</a:t>
            </a:fld>
            <a:endParaRPr lang="en-US"/>
          </a:p>
        </p:txBody>
      </p:sp>
      <p:sp>
        <p:nvSpPr>
          <p:cNvPr id="5" name="Footer Placeholder 4"/>
          <p:cNvSpPr>
            <a:spLocks noGrp="1"/>
          </p:cNvSpPr>
          <p:nvPr>
            <p:ph type="ftr" sz="quarter" idx="11"/>
          </p:nvPr>
        </p:nvSpPr>
        <p:spPr/>
        <p:txBody>
          <a:bodyPr/>
          <a:lstStyle/>
          <a:p>
            <a:r>
              <a:rPr lang="en-US" smtClean="0"/>
              <a:t>May15-30: Fast, Compact, High Strength Magnetic Pulse Generator</a:t>
            </a:r>
            <a:endParaRPr lang="en-US"/>
          </a:p>
        </p:txBody>
      </p:sp>
      <p:sp>
        <p:nvSpPr>
          <p:cNvPr id="6" name="Slide Number Placeholder 5"/>
          <p:cNvSpPr>
            <a:spLocks noGrp="1"/>
          </p:cNvSpPr>
          <p:nvPr>
            <p:ph type="sldNum" sz="quarter" idx="12"/>
          </p:nvPr>
        </p:nvSpPr>
        <p:spPr/>
        <p:txBody>
          <a:bodyPr/>
          <a:lstStyle/>
          <a:p>
            <a:fld id="{AAEAE4A8-A6E5-453E-B946-FB774B73F48C}" type="slidenum">
              <a:rPr lang="en-US" smtClean="0"/>
              <a:pPr/>
              <a:t>‹#›</a:t>
            </a:fld>
            <a:endParaRPr lang="en-US"/>
          </a:p>
        </p:txBody>
      </p:sp>
      <p:sp>
        <p:nvSpPr>
          <p:cNvPr id="24" name="TextBox 23"/>
          <p:cNvSpPr txBox="1"/>
          <p:nvPr/>
        </p:nvSpPr>
        <p:spPr>
          <a:xfrm>
            <a:off x="541729" y="790378"/>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0695" y="288655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5047087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159" y="1931988"/>
            <a:ext cx="8594429" cy="2595460"/>
          </a:xfrm>
        </p:spPr>
        <p:txBody>
          <a:bodyPr anchor="b">
            <a:normAutofit/>
          </a:bodyPr>
          <a:lstStyle>
            <a:lvl1pPr algn="l">
              <a:defRPr sz="4399"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75000"/>
                    <a:lumOff val="2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01DA37-52E1-4D8E-9449-937042704F93}" type="datetime1">
              <a:rPr lang="en-US" smtClean="0"/>
              <a:t>4/29/2015</a:t>
            </a:fld>
            <a:endParaRPr lang="en-US"/>
          </a:p>
        </p:txBody>
      </p:sp>
      <p:sp>
        <p:nvSpPr>
          <p:cNvPr id="5" name="Footer Placeholder 4"/>
          <p:cNvSpPr>
            <a:spLocks noGrp="1"/>
          </p:cNvSpPr>
          <p:nvPr>
            <p:ph type="ftr" sz="quarter" idx="11"/>
          </p:nvPr>
        </p:nvSpPr>
        <p:spPr/>
        <p:txBody>
          <a:bodyPr/>
          <a:lstStyle/>
          <a:p>
            <a:r>
              <a:rPr lang="en-US" smtClean="0"/>
              <a:t>May15-30: Fast, Compact, High Strength Magnetic Pulse Generator</a:t>
            </a:r>
            <a:endParaRPr lang="en-US"/>
          </a:p>
        </p:txBody>
      </p:sp>
      <p:sp>
        <p:nvSpPr>
          <p:cNvPr id="6" name="Slide Number Placeholder 5"/>
          <p:cNvSpPr>
            <a:spLocks noGrp="1"/>
          </p:cNvSpPr>
          <p:nvPr>
            <p:ph type="sldNum" sz="quarter" idx="12"/>
          </p:nvPr>
        </p:nvSpPr>
        <p:spPr/>
        <p:txBody>
          <a:bodyPr/>
          <a:lstStyle/>
          <a:p>
            <a:fld id="{AAEAE4A8-A6E5-453E-B946-FB774B73F48C}" type="slidenum">
              <a:rPr lang="en-US" smtClean="0"/>
              <a:pPr/>
              <a:t>‹#›</a:t>
            </a:fld>
            <a:endParaRPr lang="en-US"/>
          </a:p>
        </p:txBody>
      </p:sp>
    </p:spTree>
    <p:extLst>
      <p:ext uri="{BB962C8B-B14F-4D97-AF65-F5344CB8AC3E}">
        <p14:creationId xmlns:p14="http://schemas.microsoft.com/office/powerpoint/2010/main" val="367357583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092" y="609600"/>
            <a:ext cx="8092026" cy="3022600"/>
          </a:xfrm>
        </p:spPr>
        <p:txBody>
          <a:bodyPr anchor="ctr">
            <a:normAutofit/>
          </a:bodyPr>
          <a:lstStyle>
            <a:lvl1pPr algn="l">
              <a:defRPr sz="4399"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156" y="4013200"/>
            <a:ext cx="8594430" cy="514248"/>
          </a:xfrm>
        </p:spPr>
        <p:txBody>
          <a:bodyPr anchor="b">
            <a:noAutofit/>
          </a:bodyPr>
          <a:lstStyle>
            <a:lvl1pPr marL="0" indent="0">
              <a:buFontTx/>
              <a:buNone/>
              <a:defRPr sz="2399">
                <a:solidFill>
                  <a:schemeClr val="tx1">
                    <a:lumMod val="75000"/>
                    <a:lumOff val="25000"/>
                  </a:schemeClr>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947F0E-FB0D-423F-B9CA-CE107DDB140F}" type="datetime1">
              <a:rPr lang="en-US" smtClean="0"/>
              <a:t>4/29/2015</a:t>
            </a:fld>
            <a:endParaRPr lang="en-US"/>
          </a:p>
        </p:txBody>
      </p:sp>
      <p:sp>
        <p:nvSpPr>
          <p:cNvPr id="5" name="Footer Placeholder 4"/>
          <p:cNvSpPr>
            <a:spLocks noGrp="1"/>
          </p:cNvSpPr>
          <p:nvPr>
            <p:ph type="ftr" sz="quarter" idx="11"/>
          </p:nvPr>
        </p:nvSpPr>
        <p:spPr/>
        <p:txBody>
          <a:bodyPr/>
          <a:lstStyle/>
          <a:p>
            <a:r>
              <a:rPr lang="en-US" smtClean="0"/>
              <a:t>May15-30: Fast, Compact, High Strength Magnetic Pulse Generator</a:t>
            </a:r>
            <a:endParaRPr lang="en-US"/>
          </a:p>
        </p:txBody>
      </p:sp>
      <p:sp>
        <p:nvSpPr>
          <p:cNvPr id="6" name="Slide Number Placeholder 5"/>
          <p:cNvSpPr>
            <a:spLocks noGrp="1"/>
          </p:cNvSpPr>
          <p:nvPr>
            <p:ph type="sldNum" sz="quarter" idx="12"/>
          </p:nvPr>
        </p:nvSpPr>
        <p:spPr/>
        <p:txBody>
          <a:bodyPr/>
          <a:lstStyle/>
          <a:p>
            <a:fld id="{AAEAE4A8-A6E5-453E-B946-FB774B73F48C}" type="slidenum">
              <a:rPr lang="en-US" smtClean="0"/>
              <a:pPr/>
              <a:t>‹#›</a:t>
            </a:fld>
            <a:endParaRPr lang="en-US"/>
          </a:p>
        </p:txBody>
      </p:sp>
      <p:sp>
        <p:nvSpPr>
          <p:cNvPr id="24" name="TextBox 23"/>
          <p:cNvSpPr txBox="1"/>
          <p:nvPr/>
        </p:nvSpPr>
        <p:spPr>
          <a:xfrm>
            <a:off x="541729" y="790378"/>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0695" y="2886556"/>
            <a:ext cx="609441" cy="584776"/>
          </a:xfrm>
          <a:prstGeom prst="rect">
            <a:avLst/>
          </a:prstGeom>
        </p:spPr>
        <p:txBody>
          <a:bodyPr vert="horz" lIns="91416" tIns="45708" rIns="91416" bIns="45708" rtlCol="0" anchor="ctr">
            <a:noAutofit/>
          </a:bodyPr>
          <a:lstStyle/>
          <a:p>
            <a:pPr lvl="0"/>
            <a:r>
              <a:rPr lang="en-US" sz="799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8444356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621" y="609600"/>
            <a:ext cx="8585966" cy="3022600"/>
          </a:xfrm>
        </p:spPr>
        <p:txBody>
          <a:bodyPr anchor="ctr">
            <a:normAutofit/>
          </a:bodyPr>
          <a:lstStyle>
            <a:lvl1pPr algn="l">
              <a:defRPr sz="4399"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156" y="4013200"/>
            <a:ext cx="8594430" cy="514248"/>
          </a:xfrm>
        </p:spPr>
        <p:txBody>
          <a:bodyPr anchor="b">
            <a:noAutofit/>
          </a:bodyPr>
          <a:lstStyle>
            <a:lvl1pPr marL="0" indent="0">
              <a:buFontTx/>
              <a:buNone/>
              <a:defRPr sz="2399">
                <a:solidFill>
                  <a:schemeClr val="accent1"/>
                </a:solidFill>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159" y="4527448"/>
            <a:ext cx="8594429" cy="1513914"/>
          </a:xfrm>
        </p:spPr>
        <p:txBody>
          <a:bodyPr anchor="t">
            <a:normAutofit/>
          </a:bodyPr>
          <a:lstStyle>
            <a:lvl1pPr marL="0" indent="0" algn="l">
              <a:buNone/>
              <a:defRPr sz="17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8B0A7F-125F-4B89-B66B-9E2C3A4D665D}" type="datetime1">
              <a:rPr lang="en-US" smtClean="0"/>
              <a:t>4/29/2015</a:t>
            </a:fld>
            <a:endParaRPr lang="en-US"/>
          </a:p>
        </p:txBody>
      </p:sp>
      <p:sp>
        <p:nvSpPr>
          <p:cNvPr id="5" name="Footer Placeholder 4"/>
          <p:cNvSpPr>
            <a:spLocks noGrp="1"/>
          </p:cNvSpPr>
          <p:nvPr>
            <p:ph type="ftr" sz="quarter" idx="11"/>
          </p:nvPr>
        </p:nvSpPr>
        <p:spPr/>
        <p:txBody>
          <a:bodyPr/>
          <a:lstStyle/>
          <a:p>
            <a:r>
              <a:rPr lang="en-US" smtClean="0"/>
              <a:t>May15-30: Fast, Compact, High Strength Magnetic Pulse Generator</a:t>
            </a:r>
            <a:endParaRPr lang="en-US"/>
          </a:p>
        </p:txBody>
      </p:sp>
      <p:sp>
        <p:nvSpPr>
          <p:cNvPr id="6" name="Slide Number Placeholder 5"/>
          <p:cNvSpPr>
            <a:spLocks noGrp="1"/>
          </p:cNvSpPr>
          <p:nvPr>
            <p:ph type="sldNum" sz="quarter" idx="12"/>
          </p:nvPr>
        </p:nvSpPr>
        <p:spPr/>
        <p:txBody>
          <a:bodyPr/>
          <a:lstStyle/>
          <a:p>
            <a:fld id="{AAEAE4A8-A6E5-453E-B946-FB774B73F48C}" type="slidenum">
              <a:rPr lang="en-US" smtClean="0"/>
              <a:pPr/>
              <a:t>‹#›</a:t>
            </a:fld>
            <a:endParaRPr lang="en-US"/>
          </a:p>
        </p:txBody>
      </p:sp>
    </p:spTree>
    <p:extLst>
      <p:ext uri="{BB962C8B-B14F-4D97-AF65-F5344CB8AC3E}">
        <p14:creationId xmlns:p14="http://schemas.microsoft.com/office/powerpoint/2010/main" val="319837034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53E608-CF34-40BB-B333-00ACDEA122C4}" type="datetime1">
              <a:rPr lang="en-US" smtClean="0"/>
              <a:t>4/29/2015</a:t>
            </a:fld>
            <a:endParaRPr lang="en-US"/>
          </a:p>
        </p:txBody>
      </p:sp>
      <p:sp>
        <p:nvSpPr>
          <p:cNvPr id="5" name="Footer Placeholder 4"/>
          <p:cNvSpPr>
            <a:spLocks noGrp="1"/>
          </p:cNvSpPr>
          <p:nvPr>
            <p:ph type="ftr" sz="quarter" idx="11"/>
          </p:nvPr>
        </p:nvSpPr>
        <p:spPr/>
        <p:txBody>
          <a:bodyPr/>
          <a:lstStyle/>
          <a:p>
            <a:r>
              <a:rPr lang="en-US" smtClean="0"/>
              <a:t>May15-30: Fast, Compact, High Strength Magnetic Pulse Generator</a:t>
            </a:r>
            <a:endParaRPr lang="en-US"/>
          </a:p>
        </p:txBody>
      </p:sp>
      <p:sp>
        <p:nvSpPr>
          <p:cNvPr id="6" name="Slide Number Placeholder 5"/>
          <p:cNvSpPr>
            <a:spLocks noGrp="1"/>
          </p:cNvSpPr>
          <p:nvPr>
            <p:ph type="sldNum" sz="quarter" idx="12"/>
          </p:nvPr>
        </p:nvSpPr>
        <p:spPr/>
        <p:txBody>
          <a:bodyPr/>
          <a:lstStyle/>
          <a:p>
            <a:fld id="{AAEAE4A8-A6E5-453E-B946-FB774B73F48C}" type="slidenum">
              <a:rPr lang="en-US" smtClean="0"/>
              <a:t>‹#›</a:t>
            </a:fld>
            <a:endParaRPr lang="en-US"/>
          </a:p>
        </p:txBody>
      </p:sp>
    </p:spTree>
    <p:extLst>
      <p:ext uri="{BB962C8B-B14F-4D97-AF65-F5344CB8AC3E}">
        <p14:creationId xmlns:p14="http://schemas.microsoft.com/office/powerpoint/2010/main" val="261155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5599" y="609600"/>
            <a:ext cx="130440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159" y="609600"/>
            <a:ext cx="7058311"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FFA76D6-4DA4-4BEC-8DD7-EED99F7B4BDC}" type="datetime1">
              <a:rPr lang="en-US" smtClean="0"/>
              <a:t>4/29/2015</a:t>
            </a:fld>
            <a:endParaRPr lang="en-US"/>
          </a:p>
        </p:txBody>
      </p:sp>
      <p:sp>
        <p:nvSpPr>
          <p:cNvPr id="5" name="Footer Placeholder 4"/>
          <p:cNvSpPr>
            <a:spLocks noGrp="1"/>
          </p:cNvSpPr>
          <p:nvPr>
            <p:ph type="ftr" sz="quarter" idx="11"/>
          </p:nvPr>
        </p:nvSpPr>
        <p:spPr/>
        <p:txBody>
          <a:bodyPr/>
          <a:lstStyle/>
          <a:p>
            <a:r>
              <a:rPr lang="en-US" smtClean="0"/>
              <a:t>May15-30: Fast, Compact, High Strength Magnetic Pulse Generator</a:t>
            </a:r>
            <a:endParaRPr lang="en-US"/>
          </a:p>
        </p:txBody>
      </p:sp>
      <p:sp>
        <p:nvSpPr>
          <p:cNvPr id="6" name="Slide Number Placeholder 5"/>
          <p:cNvSpPr>
            <a:spLocks noGrp="1"/>
          </p:cNvSpPr>
          <p:nvPr>
            <p:ph type="sldNum" sz="quarter" idx="12"/>
          </p:nvPr>
        </p:nvSpPr>
        <p:spPr/>
        <p:txBody>
          <a:bodyPr/>
          <a:lstStyle/>
          <a:p>
            <a:fld id="{AAEAE4A8-A6E5-453E-B946-FB774B73F48C}" type="slidenum">
              <a:rPr lang="en-US" smtClean="0"/>
              <a:t>‹#›</a:t>
            </a:fld>
            <a:endParaRPr lang="en-US"/>
          </a:p>
        </p:txBody>
      </p:sp>
    </p:spTree>
    <p:extLst>
      <p:ext uri="{BB962C8B-B14F-4D97-AF65-F5344CB8AC3E}">
        <p14:creationId xmlns:p14="http://schemas.microsoft.com/office/powerpoint/2010/main" val="157389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03BFE82-10C9-4625-A03F-4B19B8FEA303}" type="datetime1">
              <a:rPr lang="en-US" smtClean="0"/>
              <a:t>4/29/2015</a:t>
            </a:fld>
            <a:endParaRPr lang="en-US"/>
          </a:p>
        </p:txBody>
      </p:sp>
      <p:sp>
        <p:nvSpPr>
          <p:cNvPr id="5" name="Footer Placeholder 4"/>
          <p:cNvSpPr>
            <a:spLocks noGrp="1"/>
          </p:cNvSpPr>
          <p:nvPr>
            <p:ph type="ftr" sz="quarter" idx="11"/>
          </p:nvPr>
        </p:nvSpPr>
        <p:spPr/>
        <p:txBody>
          <a:bodyPr/>
          <a:lstStyle/>
          <a:p>
            <a:r>
              <a:rPr lang="en-US" smtClean="0"/>
              <a:t>May15-30: Fast, Compact, High Strength Magnetic Pulse Generator</a:t>
            </a:r>
            <a:endParaRPr lang="en-US"/>
          </a:p>
        </p:txBody>
      </p:sp>
      <p:sp>
        <p:nvSpPr>
          <p:cNvPr id="6" name="Slide Number Placeholder 5"/>
          <p:cNvSpPr>
            <a:spLocks noGrp="1"/>
          </p:cNvSpPr>
          <p:nvPr>
            <p:ph type="sldNum" sz="quarter" idx="12"/>
          </p:nvPr>
        </p:nvSpPr>
        <p:spPr/>
        <p:txBody>
          <a:bodyPr/>
          <a:lstStyle/>
          <a:p>
            <a:fld id="{AAEAE4A8-A6E5-453E-B946-FB774B73F48C}" type="slidenum">
              <a:rPr lang="en-US" smtClean="0"/>
              <a:t>‹#›</a:t>
            </a:fld>
            <a:endParaRPr lang="en-US"/>
          </a:p>
        </p:txBody>
      </p:sp>
    </p:spTree>
    <p:extLst>
      <p:ext uri="{BB962C8B-B14F-4D97-AF65-F5344CB8AC3E}">
        <p14:creationId xmlns:p14="http://schemas.microsoft.com/office/powerpoint/2010/main" val="15976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59" y="2700868"/>
            <a:ext cx="8594429" cy="1826581"/>
          </a:xfrm>
        </p:spPr>
        <p:txBody>
          <a:bodyPr anchor="b"/>
          <a:lstStyle>
            <a:lvl1pPr algn="l">
              <a:defRPr sz="3999"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159" y="4527448"/>
            <a:ext cx="8594429" cy="860400"/>
          </a:xfrm>
        </p:spPr>
        <p:txBody>
          <a:bodyPr anchor="t"/>
          <a:lstStyle>
            <a:lvl1pPr marL="0" indent="0" algn="l">
              <a:buNone/>
              <a:defRPr sz="1999">
                <a:solidFill>
                  <a:schemeClr val="tx1">
                    <a:lumMod val="50000"/>
                    <a:lumOff val="50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D527AD-301D-4BA9-BA94-B96EF5E66785}" type="datetime1">
              <a:rPr lang="en-US" smtClean="0"/>
              <a:t>4/29/2015</a:t>
            </a:fld>
            <a:endParaRPr lang="en-US"/>
          </a:p>
        </p:txBody>
      </p:sp>
      <p:sp>
        <p:nvSpPr>
          <p:cNvPr id="5" name="Footer Placeholder 4"/>
          <p:cNvSpPr>
            <a:spLocks noGrp="1"/>
          </p:cNvSpPr>
          <p:nvPr>
            <p:ph type="ftr" sz="quarter" idx="11"/>
          </p:nvPr>
        </p:nvSpPr>
        <p:spPr/>
        <p:txBody>
          <a:bodyPr/>
          <a:lstStyle/>
          <a:p>
            <a:r>
              <a:rPr lang="en-US" smtClean="0"/>
              <a:t>May15-30: Fast, Compact, High Strength Magnetic Pulse Generator</a:t>
            </a:r>
            <a:endParaRPr lang="en-US"/>
          </a:p>
        </p:txBody>
      </p:sp>
      <p:sp>
        <p:nvSpPr>
          <p:cNvPr id="6" name="Slide Number Placeholder 5"/>
          <p:cNvSpPr>
            <a:spLocks noGrp="1"/>
          </p:cNvSpPr>
          <p:nvPr>
            <p:ph type="sldNum" sz="quarter" idx="12"/>
          </p:nvPr>
        </p:nvSpPr>
        <p:spPr/>
        <p:txBody>
          <a:bodyPr/>
          <a:lstStyle/>
          <a:p>
            <a:fld id="{AAEAE4A8-A6E5-453E-B946-FB774B73F48C}" type="slidenum">
              <a:rPr lang="en-US" smtClean="0"/>
              <a:t>‹#›</a:t>
            </a:fld>
            <a:endParaRPr lang="en-US"/>
          </a:p>
        </p:txBody>
      </p:sp>
    </p:spTree>
    <p:extLst>
      <p:ext uri="{BB962C8B-B14F-4D97-AF65-F5344CB8AC3E}">
        <p14:creationId xmlns:p14="http://schemas.microsoft.com/office/powerpoint/2010/main" val="380294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158" y="2160589"/>
            <a:ext cx="418294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8645" y="2160590"/>
            <a:ext cx="418294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FECBF2E-5C90-455E-A0B0-E63EBEA4E7B7}" type="datetime1">
              <a:rPr lang="en-US" smtClean="0"/>
              <a:t>4/29/2015</a:t>
            </a:fld>
            <a:endParaRPr lang="en-US"/>
          </a:p>
        </p:txBody>
      </p:sp>
      <p:sp>
        <p:nvSpPr>
          <p:cNvPr id="6" name="Footer Placeholder 5"/>
          <p:cNvSpPr>
            <a:spLocks noGrp="1"/>
          </p:cNvSpPr>
          <p:nvPr>
            <p:ph type="ftr" sz="quarter" idx="11"/>
          </p:nvPr>
        </p:nvSpPr>
        <p:spPr/>
        <p:txBody>
          <a:bodyPr/>
          <a:lstStyle/>
          <a:p>
            <a:r>
              <a:rPr lang="en-US" smtClean="0"/>
              <a:t>May15-30: Fast, Compact, High Strength Magnetic Pulse Generator</a:t>
            </a:r>
            <a:endParaRPr lang="en-US"/>
          </a:p>
        </p:txBody>
      </p:sp>
      <p:sp>
        <p:nvSpPr>
          <p:cNvPr id="7" name="Slide Number Placeholder 6"/>
          <p:cNvSpPr>
            <a:spLocks noGrp="1"/>
          </p:cNvSpPr>
          <p:nvPr>
            <p:ph type="sldNum" sz="quarter" idx="12"/>
          </p:nvPr>
        </p:nvSpPr>
        <p:spPr/>
        <p:txBody>
          <a:bodyPr/>
          <a:lstStyle/>
          <a:p>
            <a:fld id="{AAEAE4A8-A6E5-453E-B946-FB774B73F48C}" type="slidenum">
              <a:rPr lang="en-US" smtClean="0"/>
              <a:t>‹#›</a:t>
            </a:fld>
            <a:endParaRPr lang="en-US"/>
          </a:p>
        </p:txBody>
      </p:sp>
    </p:spTree>
    <p:extLst>
      <p:ext uri="{BB962C8B-B14F-4D97-AF65-F5344CB8AC3E}">
        <p14:creationId xmlns:p14="http://schemas.microsoft.com/office/powerpoint/2010/main" val="376412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570" y="2160983"/>
            <a:ext cx="4184533"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570" y="2737246"/>
            <a:ext cx="418453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7058" y="2160983"/>
            <a:ext cx="4184528" cy="576262"/>
          </a:xfrm>
        </p:spPr>
        <p:txBody>
          <a:bodyPr anchor="b">
            <a:no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7059" y="2737246"/>
            <a:ext cx="418452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097074-B01C-4875-9521-E13968674E47}" type="datetime1">
              <a:rPr lang="en-US" smtClean="0"/>
              <a:t>4/29/2015</a:t>
            </a:fld>
            <a:endParaRPr lang="en-US"/>
          </a:p>
        </p:txBody>
      </p:sp>
      <p:sp>
        <p:nvSpPr>
          <p:cNvPr id="8" name="Footer Placeholder 7"/>
          <p:cNvSpPr>
            <a:spLocks noGrp="1"/>
          </p:cNvSpPr>
          <p:nvPr>
            <p:ph type="ftr" sz="quarter" idx="11"/>
          </p:nvPr>
        </p:nvSpPr>
        <p:spPr/>
        <p:txBody>
          <a:bodyPr/>
          <a:lstStyle/>
          <a:p>
            <a:r>
              <a:rPr lang="en-US" smtClean="0"/>
              <a:t>May15-30: Fast, Compact, High Strength Magnetic Pulse Generator</a:t>
            </a:r>
            <a:endParaRPr lang="en-US"/>
          </a:p>
        </p:txBody>
      </p:sp>
      <p:sp>
        <p:nvSpPr>
          <p:cNvPr id="9" name="Slide Number Placeholder 8"/>
          <p:cNvSpPr>
            <a:spLocks noGrp="1"/>
          </p:cNvSpPr>
          <p:nvPr>
            <p:ph type="sldNum" sz="quarter" idx="12"/>
          </p:nvPr>
        </p:nvSpPr>
        <p:spPr/>
        <p:txBody>
          <a:bodyPr/>
          <a:lstStyle/>
          <a:p>
            <a:fld id="{AAEAE4A8-A6E5-453E-B946-FB774B73F48C}" type="slidenum">
              <a:rPr lang="en-US" smtClean="0"/>
              <a:t>‹#›</a:t>
            </a:fld>
            <a:endParaRPr lang="en-US"/>
          </a:p>
        </p:txBody>
      </p:sp>
    </p:spTree>
    <p:extLst>
      <p:ext uri="{BB962C8B-B14F-4D97-AF65-F5344CB8AC3E}">
        <p14:creationId xmlns:p14="http://schemas.microsoft.com/office/powerpoint/2010/main" val="204830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158" y="609600"/>
            <a:ext cx="8594429"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96BC93D-1EFA-4848-B09A-4F8BB076145D}" type="datetime1">
              <a:rPr lang="en-US" smtClean="0"/>
              <a:t>4/29/2015</a:t>
            </a:fld>
            <a:endParaRPr lang="en-US"/>
          </a:p>
        </p:txBody>
      </p:sp>
      <p:sp>
        <p:nvSpPr>
          <p:cNvPr id="4" name="Footer Placeholder 3"/>
          <p:cNvSpPr>
            <a:spLocks noGrp="1"/>
          </p:cNvSpPr>
          <p:nvPr>
            <p:ph type="ftr" sz="quarter" idx="11"/>
          </p:nvPr>
        </p:nvSpPr>
        <p:spPr/>
        <p:txBody>
          <a:bodyPr/>
          <a:lstStyle/>
          <a:p>
            <a:r>
              <a:rPr lang="en-US" smtClean="0"/>
              <a:t>May15-30: Fast, Compact, High Strength Magnetic Pulse Generator</a:t>
            </a:r>
            <a:endParaRPr lang="en-US"/>
          </a:p>
        </p:txBody>
      </p:sp>
      <p:sp>
        <p:nvSpPr>
          <p:cNvPr id="5" name="Slide Number Placeholder 4"/>
          <p:cNvSpPr>
            <a:spLocks noGrp="1"/>
          </p:cNvSpPr>
          <p:nvPr>
            <p:ph type="sldNum" sz="quarter" idx="12"/>
          </p:nvPr>
        </p:nvSpPr>
        <p:spPr/>
        <p:txBody>
          <a:bodyPr/>
          <a:lstStyle/>
          <a:p>
            <a:fld id="{AAEAE4A8-A6E5-453E-B946-FB774B73F48C}" type="slidenum">
              <a:rPr lang="en-US" smtClean="0"/>
              <a:t>‹#›</a:t>
            </a:fld>
            <a:endParaRPr lang="en-US"/>
          </a:p>
        </p:txBody>
      </p:sp>
    </p:spTree>
    <p:extLst>
      <p:ext uri="{BB962C8B-B14F-4D97-AF65-F5344CB8AC3E}">
        <p14:creationId xmlns:p14="http://schemas.microsoft.com/office/powerpoint/2010/main" val="180534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BA4D42-FA39-4D39-A1ED-29BDB8E13C13}" type="datetime1">
              <a:rPr lang="en-US" smtClean="0"/>
              <a:t>4/29/2015</a:t>
            </a:fld>
            <a:endParaRPr lang="en-US"/>
          </a:p>
        </p:txBody>
      </p:sp>
      <p:sp>
        <p:nvSpPr>
          <p:cNvPr id="3" name="Footer Placeholder 2"/>
          <p:cNvSpPr>
            <a:spLocks noGrp="1"/>
          </p:cNvSpPr>
          <p:nvPr>
            <p:ph type="ftr" sz="quarter" idx="11"/>
          </p:nvPr>
        </p:nvSpPr>
        <p:spPr/>
        <p:txBody>
          <a:bodyPr/>
          <a:lstStyle/>
          <a:p>
            <a:r>
              <a:rPr lang="en-US" smtClean="0"/>
              <a:t>May15-30: Fast, Compact, High Strength Magnetic Pulse Generator</a:t>
            </a:r>
            <a:endParaRPr lang="en-US"/>
          </a:p>
        </p:txBody>
      </p:sp>
      <p:sp>
        <p:nvSpPr>
          <p:cNvPr id="4" name="Slide Number Placeholder 3"/>
          <p:cNvSpPr>
            <a:spLocks noGrp="1"/>
          </p:cNvSpPr>
          <p:nvPr>
            <p:ph type="sldNum" sz="quarter" idx="12"/>
          </p:nvPr>
        </p:nvSpPr>
        <p:spPr/>
        <p:txBody>
          <a:bodyPr/>
          <a:lstStyle/>
          <a:p>
            <a:fld id="{AAEAE4A8-A6E5-453E-B946-FB774B73F48C}" type="slidenum">
              <a:rPr lang="en-US" smtClean="0"/>
              <a:t>‹#›</a:t>
            </a:fld>
            <a:endParaRPr lang="en-US"/>
          </a:p>
        </p:txBody>
      </p:sp>
    </p:spTree>
    <p:extLst>
      <p:ext uri="{BB962C8B-B14F-4D97-AF65-F5344CB8AC3E}">
        <p14:creationId xmlns:p14="http://schemas.microsoft.com/office/powerpoint/2010/main" val="214997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8" y="1498604"/>
            <a:ext cx="3853524" cy="1278466"/>
          </a:xfrm>
        </p:spPr>
        <p:txBody>
          <a:bodyPr anchor="b">
            <a:normAutofit/>
          </a:bodyPr>
          <a:lstStyle>
            <a:lvl1pPr>
              <a:defRPr sz="1999"/>
            </a:lvl1pPr>
          </a:lstStyle>
          <a:p>
            <a:r>
              <a:rPr lang="en-US" smtClean="0"/>
              <a:t>Click to edit Master title style</a:t>
            </a:r>
            <a:endParaRPr lang="en-US" dirty="0"/>
          </a:p>
        </p:txBody>
      </p:sp>
      <p:sp>
        <p:nvSpPr>
          <p:cNvPr id="3" name="Content Placeholder 2"/>
          <p:cNvSpPr>
            <a:spLocks noGrp="1"/>
          </p:cNvSpPr>
          <p:nvPr>
            <p:ph idx="1"/>
          </p:nvPr>
        </p:nvSpPr>
        <p:spPr>
          <a:xfrm>
            <a:off x="4759222" y="514925"/>
            <a:ext cx="451236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158" y="2777069"/>
            <a:ext cx="3853524" cy="2584449"/>
          </a:xfrm>
        </p:spPr>
        <p:txBody>
          <a:bodyPr>
            <a:normAutofit/>
          </a:bodyPr>
          <a:lstStyle>
            <a:lvl1pPr marL="0" indent="0">
              <a:buNone/>
              <a:defRPr sz="1400"/>
            </a:lvl1pPr>
            <a:lvl2pPr marL="456926" indent="0">
              <a:buNone/>
              <a:defRPr sz="1400"/>
            </a:lvl2pPr>
            <a:lvl3pPr marL="913852" indent="0">
              <a:buNone/>
              <a:defRPr sz="1200"/>
            </a:lvl3pPr>
            <a:lvl4pPr marL="1370778" indent="0">
              <a:buNone/>
              <a:defRPr sz="1000"/>
            </a:lvl4pPr>
            <a:lvl5pPr marL="1827703" indent="0">
              <a:buNone/>
              <a:defRPr sz="1000"/>
            </a:lvl5pPr>
            <a:lvl6pPr marL="2284628" indent="0">
              <a:buNone/>
              <a:defRPr sz="1000"/>
            </a:lvl6pPr>
            <a:lvl7pPr marL="2741554" indent="0">
              <a:buNone/>
              <a:defRPr sz="1000"/>
            </a:lvl7pPr>
            <a:lvl8pPr marL="3198480" indent="0">
              <a:buNone/>
              <a:defRPr sz="1000"/>
            </a:lvl8pPr>
            <a:lvl9pPr marL="3655406"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CC16A6-2FE6-48A9-9D69-B270D71EC36B}" type="datetime1">
              <a:rPr lang="en-US" smtClean="0"/>
              <a:t>4/29/2015</a:t>
            </a:fld>
            <a:endParaRPr lang="en-US"/>
          </a:p>
        </p:txBody>
      </p:sp>
      <p:sp>
        <p:nvSpPr>
          <p:cNvPr id="6" name="Footer Placeholder 5"/>
          <p:cNvSpPr>
            <a:spLocks noGrp="1"/>
          </p:cNvSpPr>
          <p:nvPr>
            <p:ph type="ftr" sz="quarter" idx="11"/>
          </p:nvPr>
        </p:nvSpPr>
        <p:spPr/>
        <p:txBody>
          <a:bodyPr/>
          <a:lstStyle/>
          <a:p>
            <a:r>
              <a:rPr lang="en-US" smtClean="0"/>
              <a:t>May15-30: Fast, Compact, High Strength Magnetic Pulse Generator</a:t>
            </a:r>
            <a:endParaRPr lang="en-US"/>
          </a:p>
        </p:txBody>
      </p:sp>
      <p:sp>
        <p:nvSpPr>
          <p:cNvPr id="7" name="Slide Number Placeholder 6"/>
          <p:cNvSpPr>
            <a:spLocks noGrp="1"/>
          </p:cNvSpPr>
          <p:nvPr>
            <p:ph type="sldNum" sz="quarter" idx="12"/>
          </p:nvPr>
        </p:nvSpPr>
        <p:spPr/>
        <p:txBody>
          <a:bodyPr/>
          <a:lstStyle/>
          <a:p>
            <a:fld id="{AAEAE4A8-A6E5-453E-B946-FB774B73F48C}" type="slidenum">
              <a:rPr lang="en-US" smtClean="0"/>
              <a:t>‹#›</a:t>
            </a:fld>
            <a:endParaRPr lang="en-US"/>
          </a:p>
        </p:txBody>
      </p:sp>
    </p:spTree>
    <p:extLst>
      <p:ext uri="{BB962C8B-B14F-4D97-AF65-F5344CB8AC3E}">
        <p14:creationId xmlns:p14="http://schemas.microsoft.com/office/powerpoint/2010/main" val="108643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158" y="4800600"/>
            <a:ext cx="8594428" cy="566738"/>
          </a:xfrm>
        </p:spPr>
        <p:txBody>
          <a:bodyPr anchor="b">
            <a:normAutofit/>
          </a:bodyPr>
          <a:lstStyle>
            <a:lvl1pPr algn="l">
              <a:defRPr sz="2399"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158" y="609600"/>
            <a:ext cx="8594429" cy="3845718"/>
          </a:xfrm>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158" y="5367338"/>
            <a:ext cx="8594428" cy="674024"/>
          </a:xfrm>
        </p:spPr>
        <p:txBody>
          <a:bodyPr>
            <a:normAutofit/>
          </a:bodyPr>
          <a:lstStyle>
            <a:lvl1pPr marL="0" indent="0">
              <a:buNone/>
              <a:defRPr sz="12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smtClean="0"/>
              <a:t>May15-30: Fast, Compact, High Strength Magnetic Pulse Generator</a:t>
            </a:r>
            <a:endParaRPr lang="en-US"/>
          </a:p>
        </p:txBody>
      </p:sp>
      <p:sp>
        <p:nvSpPr>
          <p:cNvPr id="7" name="Slide Number Placeholder 6"/>
          <p:cNvSpPr>
            <a:spLocks noGrp="1"/>
          </p:cNvSpPr>
          <p:nvPr>
            <p:ph type="sldNum" sz="quarter" idx="12"/>
          </p:nvPr>
        </p:nvSpPr>
        <p:spPr/>
        <p:txBody>
          <a:bodyPr/>
          <a:lstStyle/>
          <a:p>
            <a:fld id="{718E7AD3-D7A1-477C-89C8-9DE1F9C1D50F}" type="slidenum">
              <a:rPr lang="en-US" smtClean="0"/>
              <a:t>‹#›</a:t>
            </a:fld>
            <a:endParaRPr lang="en-US"/>
          </a:p>
        </p:txBody>
      </p:sp>
      <p:sp>
        <p:nvSpPr>
          <p:cNvPr id="5" name="Date Placeholder 4"/>
          <p:cNvSpPr>
            <a:spLocks noGrp="1"/>
          </p:cNvSpPr>
          <p:nvPr>
            <p:ph type="dt" sz="half" idx="10"/>
          </p:nvPr>
        </p:nvSpPr>
        <p:spPr/>
        <p:txBody>
          <a:bodyPr/>
          <a:lstStyle/>
          <a:p>
            <a:fld id="{CBECBD5D-A6B3-4E2E-931B-631997A3BB77}" type="datetime1">
              <a:rPr lang="en-US" smtClean="0"/>
              <a:t>4/29/2015</a:t>
            </a:fld>
            <a:endParaRPr lang="en-US"/>
          </a:p>
        </p:txBody>
      </p:sp>
    </p:spTree>
    <p:extLst>
      <p:ext uri="{BB962C8B-B14F-4D97-AF65-F5344CB8AC3E}">
        <p14:creationId xmlns:p14="http://schemas.microsoft.com/office/powerpoint/2010/main" val="126274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88825"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158" y="609600"/>
            <a:ext cx="8594429"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158" y="2160590"/>
            <a:ext cx="8594429"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3257" y="6041363"/>
            <a:ext cx="91170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42F7429-B446-4210-A92A-5601F75B7812}" type="datetime1">
              <a:rPr lang="en-US" smtClean="0"/>
              <a:t>4/29/2015</a:t>
            </a:fld>
            <a:endParaRPr lang="en-US"/>
          </a:p>
        </p:txBody>
      </p:sp>
      <p:sp>
        <p:nvSpPr>
          <p:cNvPr id="5" name="Footer Placeholder 4"/>
          <p:cNvSpPr>
            <a:spLocks noGrp="1"/>
          </p:cNvSpPr>
          <p:nvPr>
            <p:ph type="ftr" sz="quarter" idx="3"/>
          </p:nvPr>
        </p:nvSpPr>
        <p:spPr>
          <a:xfrm>
            <a:off x="677158" y="6041363"/>
            <a:ext cx="629597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May15-30: Fast, Compact, High Strength Magnetic Pulse Generator</a:t>
            </a:r>
            <a:endParaRPr lang="en-US"/>
          </a:p>
        </p:txBody>
      </p:sp>
      <p:sp>
        <p:nvSpPr>
          <p:cNvPr id="6" name="Slide Number Placeholder 5"/>
          <p:cNvSpPr>
            <a:spLocks noGrp="1"/>
          </p:cNvSpPr>
          <p:nvPr>
            <p:ph type="sldNum" sz="quarter" idx="4"/>
          </p:nvPr>
        </p:nvSpPr>
        <p:spPr>
          <a:xfrm>
            <a:off x="8588426" y="6041363"/>
            <a:ext cx="683161" cy="365125"/>
          </a:xfrm>
          <a:prstGeom prst="rect">
            <a:avLst/>
          </a:prstGeom>
        </p:spPr>
        <p:txBody>
          <a:bodyPr vert="horz" lIns="91440" tIns="45720" rIns="91440" bIns="45720" rtlCol="0" anchor="ctr"/>
          <a:lstStyle>
            <a:lvl1pPr algn="r">
              <a:defRPr sz="900">
                <a:solidFill>
                  <a:schemeClr val="accent1"/>
                </a:solidFill>
              </a:defRPr>
            </a:lvl1pPr>
          </a:lstStyle>
          <a:p>
            <a:fld id="{AAEAE4A8-A6E5-453E-B946-FB774B73F48C}" type="slidenum">
              <a:rPr lang="en-US" smtClean="0"/>
              <a:pPr/>
              <a:t>‹#›</a:t>
            </a:fld>
            <a:endParaRPr lang="en-US"/>
          </a:p>
        </p:txBody>
      </p:sp>
    </p:spTree>
    <p:extLst>
      <p:ext uri="{BB962C8B-B14F-4D97-AF65-F5344CB8AC3E}">
        <p14:creationId xmlns:p14="http://schemas.microsoft.com/office/powerpoint/2010/main" val="154548992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42797" algn="l" defTabSz="457063" rtl="0" eaLnBrk="1" latinLnBrk="0" hangingPunct="1">
        <a:spcBef>
          <a:spcPts val="1000"/>
        </a:spcBef>
        <a:spcAft>
          <a:spcPts val="0"/>
        </a:spcAft>
        <a:buClr>
          <a:schemeClr val="accent1"/>
        </a:buClr>
        <a:buSzPct val="80000"/>
        <a:buFont typeface="Wingdings 3" charset="2"/>
        <a:buChar char=""/>
        <a:defRPr sz="1799" kern="1200">
          <a:solidFill>
            <a:schemeClr val="tx1">
              <a:lumMod val="75000"/>
              <a:lumOff val="25000"/>
            </a:schemeClr>
          </a:solidFill>
          <a:latin typeface="+mn-lt"/>
          <a:ea typeface="+mn-ea"/>
          <a:cs typeface="+mn-cs"/>
        </a:defRPr>
      </a:lvl1pPr>
      <a:lvl2pPr marL="742727" indent="-285664" algn="l" defTabSz="457063"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657" indent="-228531" algn="l" defTabSz="457063"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599720"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6783"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3846"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6.emf"/><Relationship Id="rId4" Type="http://schemas.openxmlformats.org/officeDocument/2006/relationships/package" Target="../embeddings/Microsoft_Excel_Worksheet3.xlsx"/></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4.xml"/><Relationship Id="rId7" Type="http://schemas.openxmlformats.org/officeDocument/2006/relationships/image" Target="../media/image9.e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package" Target="../embeddings/Microsoft_Visio_Drawing2.vsdx"/><Relationship Id="rId5" Type="http://schemas.openxmlformats.org/officeDocument/2006/relationships/image" Target="../media/image8.emf"/><Relationship Id="rId4" Type="http://schemas.openxmlformats.org/officeDocument/2006/relationships/package" Target="../embeddings/Microsoft_Visio_Drawing1.vsdx"/></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0412" y="1524000"/>
            <a:ext cx="8153398" cy="2514601"/>
          </a:xfrm>
        </p:spPr>
        <p:txBody>
          <a:bodyPr>
            <a:normAutofit fontScale="90000"/>
          </a:bodyPr>
          <a:lstStyle/>
          <a:p>
            <a:r>
              <a:rPr lang="en-US" dirty="0" smtClean="0">
                <a:latin typeface="Calibri" panose="020F0502020204030204" pitchFamily="34" charset="0"/>
              </a:rPr>
              <a:t>MAY15-30:</a:t>
            </a:r>
            <a:r>
              <a:rPr lang="en-US" dirty="0" smtClean="0"/>
              <a:t/>
            </a:r>
            <a:br>
              <a:rPr lang="en-US" dirty="0" smtClean="0"/>
            </a:br>
            <a:r>
              <a:rPr lang="en-US" dirty="0" smtClean="0">
                <a:latin typeface="Calibri" panose="020F0502020204030204" pitchFamily="34" charset="0"/>
              </a:rPr>
              <a:t>Fast, Compact, High Strength Magnetic Pulse Generator</a:t>
            </a:r>
            <a:endParaRPr lang="en-US" dirty="0">
              <a:latin typeface="Calibri" panose="020F0502020204030204" pitchFamily="34" charset="0"/>
            </a:endParaRPr>
          </a:p>
        </p:txBody>
      </p:sp>
    </p:spTree>
    <p:extLst>
      <p:ext uri="{BB962C8B-B14F-4D97-AF65-F5344CB8AC3E}">
        <p14:creationId xmlns:p14="http://schemas.microsoft.com/office/powerpoint/2010/main" val="149325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Layout Process Version 1</a:t>
            </a:r>
            <a:endParaRPr lang="en-US" dirty="0"/>
          </a:p>
        </p:txBody>
      </p:sp>
      <p:sp>
        <p:nvSpPr>
          <p:cNvPr id="7" name="Content Placeholder 5"/>
          <p:cNvSpPr txBox="1">
            <a:spLocks/>
          </p:cNvSpPr>
          <p:nvPr/>
        </p:nvSpPr>
        <p:spPr>
          <a:xfrm>
            <a:off x="683004" y="1447800"/>
            <a:ext cx="4182945" cy="3880772"/>
          </a:xfrm>
          <a:prstGeom prst="rect">
            <a:avLst/>
          </a:prstGeom>
        </p:spPr>
        <p:txBody>
          <a:bodyPr/>
          <a:lstStyle>
            <a:lvl1pPr marL="342797" indent="-342797" algn="l" defTabSz="457063" rtl="0" eaLnBrk="1" latinLnBrk="0" hangingPunct="1">
              <a:spcBef>
                <a:spcPts val="1000"/>
              </a:spcBef>
              <a:spcAft>
                <a:spcPts val="0"/>
              </a:spcAft>
              <a:buClr>
                <a:schemeClr val="accent1"/>
              </a:buClr>
              <a:buSzPct val="80000"/>
              <a:buFont typeface="Wingdings 3" charset="2"/>
              <a:buChar char=""/>
              <a:defRPr sz="1799" kern="1200">
                <a:solidFill>
                  <a:schemeClr val="tx1">
                    <a:lumMod val="75000"/>
                    <a:lumOff val="25000"/>
                  </a:schemeClr>
                </a:solidFill>
                <a:latin typeface="+mn-lt"/>
                <a:ea typeface="+mn-ea"/>
                <a:cs typeface="+mn-cs"/>
              </a:defRPr>
            </a:lvl1pPr>
            <a:lvl2pPr marL="742727" indent="-285664" algn="l" defTabSz="457063"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657" indent="-228531" algn="l" defTabSz="457063"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599720"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6783"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3846"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smtClean="0"/>
              <a:t>Designed in </a:t>
            </a:r>
            <a:r>
              <a:rPr lang="en-US" dirty="0" err="1" smtClean="0"/>
              <a:t>EaglePCB</a:t>
            </a:r>
            <a:endParaRPr lang="en-US" dirty="0" smtClean="0"/>
          </a:p>
          <a:p>
            <a:r>
              <a:rPr lang="en-US" dirty="0" smtClean="0"/>
              <a:t>Created on </a:t>
            </a:r>
            <a:r>
              <a:rPr lang="en-US" dirty="0" err="1" smtClean="0"/>
              <a:t>ProtoMat</a:t>
            </a:r>
            <a:r>
              <a:rPr lang="en-US" dirty="0" smtClean="0"/>
              <a:t> S62</a:t>
            </a:r>
          </a:p>
        </p:txBody>
      </p:sp>
      <p:pic>
        <p:nvPicPr>
          <p:cNvPr id="8" name="Content Placeholder 2" descr="12-4 Layout.PNG"/>
          <p:cNvPicPr>
            <a:picLocks noChangeAspect="1"/>
          </p:cNvPicPr>
          <p:nvPr/>
        </p:nvPicPr>
        <p:blipFill>
          <a:blip r:embed="rId3"/>
          <a:stretch>
            <a:fillRect/>
          </a:stretch>
        </p:blipFill>
        <p:spPr>
          <a:xfrm rot="5400000">
            <a:off x="5162018" y="1045185"/>
            <a:ext cx="3862364" cy="5153734"/>
          </a:xfrm>
          <a:prstGeom prst="rect">
            <a:avLst/>
          </a:prstGeom>
        </p:spPr>
      </p:pic>
      <p:pic>
        <p:nvPicPr>
          <p:cNvPr id="3" name="Picture 2"/>
          <p:cNvPicPr>
            <a:picLocks noChangeAspect="1"/>
          </p:cNvPicPr>
          <p:nvPr/>
        </p:nvPicPr>
        <p:blipFill>
          <a:blip r:embed="rId4"/>
          <a:stretch>
            <a:fillRect/>
          </a:stretch>
        </p:blipFill>
        <p:spPr>
          <a:xfrm>
            <a:off x="1067858" y="2362139"/>
            <a:ext cx="3063621" cy="3191095"/>
          </a:xfrm>
          <a:prstGeom prst="rect">
            <a:avLst/>
          </a:prstGeom>
        </p:spPr>
      </p:pic>
      <p:sp>
        <p:nvSpPr>
          <p:cNvPr id="9" name="TextBox 3"/>
          <p:cNvSpPr txBox="1"/>
          <p:nvPr/>
        </p:nvSpPr>
        <p:spPr>
          <a:xfrm>
            <a:off x="4274042" y="6361333"/>
            <a:ext cx="3640740" cy="230832"/>
          </a:xfrm>
          <a:prstGeom prst="rect">
            <a:avLst/>
          </a:prstGeom>
          <a:noFill/>
        </p:spPr>
        <p:txBody>
          <a:bodyPr wrap="none" rtlCol="0">
            <a:spAutoFit/>
          </a:bodyPr>
          <a:lstStyle/>
          <a:p>
            <a:pPr lvl="0"/>
            <a:r>
              <a:rPr lang="en-US" sz="900">
                <a:solidFill>
                  <a:prstClr val="black">
                    <a:tint val="75000"/>
                  </a:prstClr>
                </a:solidFill>
              </a:rPr>
              <a:t>May15-30: Fast, Compact, High Strength Magnetic Pulse Generator</a:t>
            </a:r>
            <a:endParaRPr lang="en-US" sz="900" dirty="0">
              <a:solidFill>
                <a:prstClr val="black">
                  <a:tint val="75000"/>
                </a:prstClr>
              </a:solidFill>
            </a:endParaRPr>
          </a:p>
        </p:txBody>
      </p:sp>
    </p:spTree>
    <p:extLst>
      <p:ext uri="{BB962C8B-B14F-4D97-AF65-F5344CB8AC3E}">
        <p14:creationId xmlns:p14="http://schemas.microsoft.com/office/powerpoint/2010/main" val="388401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Layout to </a:t>
            </a:r>
            <a:r>
              <a:rPr lang="en-US" smtClean="0"/>
              <a:t>Protoype</a:t>
            </a:r>
            <a:endParaRPr lang="en-US"/>
          </a:p>
        </p:txBody>
      </p:sp>
      <p:sp>
        <p:nvSpPr>
          <p:cNvPr id="4" name="Content Placeholder 2"/>
          <p:cNvSpPr txBox="1">
            <a:spLocks/>
          </p:cNvSpPr>
          <p:nvPr/>
        </p:nvSpPr>
        <p:spPr>
          <a:xfrm>
            <a:off x="676002" y="2155371"/>
            <a:ext cx="8594429" cy="3880773"/>
          </a:xfrm>
          <a:prstGeom prst="rect">
            <a:avLst/>
          </a:prstGeom>
        </p:spPr>
        <p:txBody>
          <a:bodyPr vert="horz" lIns="91440" tIns="45720" rIns="91440" bIns="45720" rtlCol="0">
            <a:normAutofit/>
          </a:bodyPr>
          <a:lstStyle>
            <a:lvl1pPr marL="342797" indent="-342797" algn="l" defTabSz="457063" rtl="0" eaLnBrk="1" latinLnBrk="0" hangingPunct="1">
              <a:spcBef>
                <a:spcPts val="1000"/>
              </a:spcBef>
              <a:spcAft>
                <a:spcPts val="0"/>
              </a:spcAft>
              <a:buClr>
                <a:schemeClr val="accent1"/>
              </a:buClr>
              <a:buSzPct val="80000"/>
              <a:buFont typeface="Wingdings 3" charset="2"/>
              <a:buChar char=""/>
              <a:defRPr sz="1799" kern="1200">
                <a:solidFill>
                  <a:schemeClr val="tx1">
                    <a:lumMod val="75000"/>
                    <a:lumOff val="25000"/>
                  </a:schemeClr>
                </a:solidFill>
                <a:latin typeface="+mn-lt"/>
                <a:ea typeface="+mn-ea"/>
                <a:cs typeface="+mn-cs"/>
              </a:defRPr>
            </a:lvl1pPr>
            <a:lvl2pPr marL="742727" indent="-285664" algn="l" defTabSz="457063"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657" indent="-228531" algn="l" defTabSz="457063"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599720"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6783"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3846"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ProtoMat S62</a:t>
            </a:r>
            <a:endParaRPr lang="en-US" dirty="0"/>
          </a:p>
          <a:p>
            <a:r>
              <a:rPr lang="en-US"/>
              <a:t>Export Layout in GERBER </a:t>
            </a:r>
            <a:r>
              <a:rPr lang="en-US" dirty="0"/>
              <a:t>file</a:t>
            </a:r>
            <a:r>
              <a:rPr lang="en-US"/>
              <a:t> </a:t>
            </a:r>
            <a:endParaRPr lang="en-US" dirty="0"/>
          </a:p>
          <a:p>
            <a:r>
              <a:rPr lang="en-US" dirty="0"/>
              <a:t>Each</a:t>
            </a:r>
            <a:r>
              <a:rPr lang="en-US"/>
              <a:t> file indicates a particular layer</a:t>
            </a:r>
            <a:endParaRPr lang="en-US" dirty="0"/>
          </a:p>
          <a:p>
            <a:r>
              <a:rPr lang="en-US"/>
              <a:t>Copper top(GTL) and bottom layer(GBL) </a:t>
            </a:r>
            <a:endParaRPr lang="en-US" dirty="0"/>
          </a:p>
          <a:p>
            <a:r>
              <a:rPr lang="en-US"/>
              <a:t>Drill size(TXT)</a:t>
            </a:r>
            <a:endParaRPr lang="en-US" dirty="0"/>
          </a:p>
          <a:p>
            <a:r>
              <a:rPr lang="en-US"/>
              <a:t>Create Isolation around the line</a:t>
            </a:r>
            <a:r>
              <a:rPr lang="en-US" sz="1200" dirty="0">
                <a:latin typeface="Times New Roman" charset="0"/>
                <a:cs typeface="Times New Roman" charset="0"/>
              </a:rPr>
              <a:t>    </a:t>
            </a:r>
            <a:endParaRPr lang="en-US" dirty="0">
              <a:latin typeface="Times New Roman" charset="0"/>
              <a:cs typeface="Times New Roman" charset="0"/>
            </a:endParaRPr>
          </a:p>
          <a:p>
            <a:endParaRPr lang="en-US" dirty="0"/>
          </a:p>
        </p:txBody>
      </p:sp>
      <p:pic>
        <p:nvPicPr>
          <p:cNvPr id="3" name="Picture 2" descr="protomats62.jpg"/>
          <p:cNvPicPr>
            <a:picLocks noChangeAspect="1"/>
          </p:cNvPicPr>
          <p:nvPr/>
        </p:nvPicPr>
        <p:blipFill>
          <a:blip r:embed="rId3"/>
          <a:stretch>
            <a:fillRect/>
          </a:stretch>
        </p:blipFill>
        <p:spPr>
          <a:xfrm>
            <a:off x="5287963" y="2139950"/>
            <a:ext cx="5931854" cy="3487034"/>
          </a:xfrm>
          <a:prstGeom prst="rect">
            <a:avLst/>
          </a:prstGeom>
        </p:spPr>
      </p:pic>
      <p:sp>
        <p:nvSpPr>
          <p:cNvPr id="9" name="TextBox 4"/>
          <p:cNvSpPr txBox="1"/>
          <p:nvPr/>
        </p:nvSpPr>
        <p:spPr>
          <a:xfrm>
            <a:off x="4274042" y="6361333"/>
            <a:ext cx="3640740" cy="230832"/>
          </a:xfrm>
          <a:prstGeom prst="rect">
            <a:avLst/>
          </a:prstGeom>
          <a:noFill/>
        </p:spPr>
        <p:txBody>
          <a:bodyPr wrap="none" rtlCol="0">
            <a:spAutoFit/>
          </a:bodyPr>
          <a:lstStyle/>
          <a:p>
            <a:pPr lvl="0"/>
            <a:r>
              <a:rPr lang="en-US" sz="900">
                <a:solidFill>
                  <a:prstClr val="black">
                    <a:tint val="75000"/>
                  </a:prstClr>
                </a:solidFill>
              </a:rPr>
              <a:t>May15-30: Fast, Compact, High Strength Magnetic Pulse Generator</a:t>
            </a:r>
            <a:endParaRPr lang="en-US" sz="900" dirty="0">
              <a:solidFill>
                <a:prstClr val="black">
                  <a:tint val="75000"/>
                </a:prstClr>
              </a:solidFill>
            </a:endParaRPr>
          </a:p>
        </p:txBody>
      </p:sp>
    </p:spTree>
    <p:extLst>
      <p:ext uri="{BB962C8B-B14F-4D97-AF65-F5344CB8AC3E}">
        <p14:creationId xmlns:p14="http://schemas.microsoft.com/office/powerpoint/2010/main" val="295785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p:cNvSpPr txBox="1"/>
          <p:nvPr/>
        </p:nvSpPr>
        <p:spPr>
          <a:xfrm>
            <a:off x="836612" y="533400"/>
            <a:ext cx="1558615" cy="369332"/>
          </a:xfrm>
          <a:prstGeom prst="rect">
            <a:avLst/>
          </a:prstGeom>
          <a:noFill/>
        </p:spPr>
        <p:txBody>
          <a:bodyPr wrap="none" rtlCol="0">
            <a:spAutoFit/>
          </a:bodyPr>
          <a:lstStyle/>
          <a:p>
            <a:r>
              <a:rPr lang="en-US" dirty="0" err="1" smtClean="0">
                <a:solidFill>
                  <a:srgbClr val="0F6FC6"/>
                </a:solidFill>
              </a:rPr>
              <a:t>Protomat</a:t>
            </a:r>
            <a:r>
              <a:rPr lang="en-US" dirty="0" smtClean="0">
                <a:solidFill>
                  <a:srgbClr val="0F6FC6"/>
                </a:solidFill>
              </a:rPr>
              <a:t> S62</a:t>
            </a:r>
            <a:endParaRPr lang="en-US" dirty="0">
              <a:solidFill>
                <a:srgbClr val="0F6FC6"/>
              </a:solidFill>
            </a:endParaRPr>
          </a:p>
        </p:txBody>
      </p:sp>
      <p:sp>
        <p:nvSpPr>
          <p:cNvPr id="3" name="TextBox 2"/>
          <p:cNvSpPr txBox="1"/>
          <p:nvPr/>
        </p:nvSpPr>
        <p:spPr>
          <a:xfrm>
            <a:off x="3579812" y="2895600"/>
            <a:ext cx="1323439" cy="369332"/>
          </a:xfrm>
          <a:prstGeom prst="rect">
            <a:avLst/>
          </a:prstGeom>
          <a:noFill/>
        </p:spPr>
        <p:txBody>
          <a:bodyPr wrap="none" rtlCol="0">
            <a:spAutoFit/>
          </a:bodyPr>
          <a:lstStyle/>
          <a:p>
            <a:r>
              <a:rPr lang="en-US" dirty="0" smtClean="0"/>
              <a:t>Video Here</a:t>
            </a:r>
            <a:endParaRPr lang="en-US" dirty="0"/>
          </a:p>
        </p:txBody>
      </p:sp>
      <p:sp>
        <p:nvSpPr>
          <p:cNvPr id="7" name="TextBox 3"/>
          <p:cNvSpPr txBox="1"/>
          <p:nvPr/>
        </p:nvSpPr>
        <p:spPr>
          <a:xfrm>
            <a:off x="4274042" y="6361333"/>
            <a:ext cx="3640740" cy="230832"/>
          </a:xfrm>
          <a:prstGeom prst="rect">
            <a:avLst/>
          </a:prstGeom>
          <a:noFill/>
        </p:spPr>
        <p:txBody>
          <a:bodyPr wrap="none" rtlCol="0">
            <a:spAutoFit/>
          </a:bodyPr>
          <a:lstStyle/>
          <a:p>
            <a:pPr lvl="0"/>
            <a:r>
              <a:rPr lang="en-US" sz="900">
                <a:solidFill>
                  <a:prstClr val="black">
                    <a:tint val="75000"/>
                  </a:prstClr>
                </a:solidFill>
              </a:rPr>
              <a:t>May15-30: Fast, Compact, High Strength Magnetic Pulse Generator</a:t>
            </a:r>
            <a:endParaRPr lang="en-US" sz="900" dirty="0">
              <a:solidFill>
                <a:prstClr val="black">
                  <a:tint val="75000"/>
                </a:prstClr>
              </a:solidFill>
            </a:endParaRPr>
          </a:p>
        </p:txBody>
      </p:sp>
    </p:spTree>
    <p:extLst>
      <p:ext uri="{BB962C8B-B14F-4D97-AF65-F5344CB8AC3E}">
        <p14:creationId xmlns:p14="http://schemas.microsoft.com/office/powerpoint/2010/main" val="285261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Soldering</a:t>
            </a:r>
            <a:r>
              <a:rPr lang="en-US"/>
              <a:t> Challenges</a:t>
            </a:r>
            <a:endParaRPr lang="en-US" dirty="0"/>
          </a:p>
        </p:txBody>
      </p:sp>
      <p:sp>
        <p:nvSpPr>
          <p:cNvPr id="3" name="Content Placeholder 2"/>
          <p:cNvSpPr>
            <a:spLocks noGrp="1"/>
          </p:cNvSpPr>
          <p:nvPr>
            <p:ph idx="1"/>
          </p:nvPr>
        </p:nvSpPr>
        <p:spPr/>
        <p:txBody>
          <a:bodyPr/>
          <a:lstStyle/>
          <a:p>
            <a:r>
              <a:rPr lang="en-US" dirty="0" smtClean="0"/>
              <a:t>Size of components</a:t>
            </a:r>
          </a:p>
          <a:p>
            <a:r>
              <a:rPr lang="en-US" dirty="0" smtClean="0"/>
              <a:t>Size of board</a:t>
            </a:r>
          </a:p>
          <a:p>
            <a:r>
              <a:rPr lang="en-US" dirty="0" smtClean="0"/>
              <a:t>Weak traces</a:t>
            </a:r>
          </a:p>
          <a:p>
            <a:endParaRPr lang="en-US" dirty="0"/>
          </a:p>
        </p:txBody>
      </p:sp>
      <p:pic>
        <p:nvPicPr>
          <p:cNvPr id="5" name="Picture 4"/>
          <p:cNvPicPr>
            <a:picLocks noChangeAspect="1"/>
          </p:cNvPicPr>
          <p:nvPr/>
        </p:nvPicPr>
        <p:blipFill>
          <a:blip r:embed="rId3"/>
          <a:stretch>
            <a:fillRect/>
          </a:stretch>
        </p:blipFill>
        <p:spPr>
          <a:xfrm>
            <a:off x="2954681" y="2667000"/>
            <a:ext cx="2667000" cy="3265945"/>
          </a:xfrm>
          <a:prstGeom prst="rect">
            <a:avLst/>
          </a:prstGeom>
        </p:spPr>
      </p:pic>
      <p:pic>
        <p:nvPicPr>
          <p:cNvPr id="9" name="Picture 8" descr="dime.PNG"/>
          <p:cNvPicPr>
            <a:picLocks noChangeAspect="1"/>
          </p:cNvPicPr>
          <p:nvPr/>
        </p:nvPicPr>
        <p:blipFill>
          <a:blip r:embed="rId4"/>
          <a:stretch>
            <a:fillRect/>
          </a:stretch>
        </p:blipFill>
        <p:spPr>
          <a:xfrm>
            <a:off x="6273112" y="1798644"/>
            <a:ext cx="3252183" cy="4134301"/>
          </a:xfrm>
          <a:prstGeom prst="rect">
            <a:avLst/>
          </a:prstGeom>
        </p:spPr>
      </p:pic>
      <p:pic>
        <p:nvPicPr>
          <p:cNvPr id="10" name="Picture 9" descr="bigdime.png"/>
          <p:cNvPicPr>
            <a:picLocks noChangeAspect="1"/>
          </p:cNvPicPr>
          <p:nvPr/>
        </p:nvPicPr>
        <p:blipFill>
          <a:blip r:embed="rId5"/>
          <a:stretch>
            <a:fillRect/>
          </a:stretch>
        </p:blipFill>
        <p:spPr>
          <a:xfrm>
            <a:off x="8647744" y="2430198"/>
            <a:ext cx="2743200" cy="2719952"/>
          </a:xfrm>
          <a:prstGeom prst="rect">
            <a:avLst/>
          </a:prstGeom>
        </p:spPr>
      </p:pic>
      <p:sp>
        <p:nvSpPr>
          <p:cNvPr id="11" name="Oval 10"/>
          <p:cNvSpPr/>
          <p:nvPr/>
        </p:nvSpPr>
        <p:spPr>
          <a:xfrm>
            <a:off x="9737792" y="3863247"/>
            <a:ext cx="303335" cy="2744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3"/>
          <p:cNvSpPr txBox="1"/>
          <p:nvPr/>
        </p:nvSpPr>
        <p:spPr>
          <a:xfrm>
            <a:off x="4274042" y="6361333"/>
            <a:ext cx="3640740" cy="230832"/>
          </a:xfrm>
          <a:prstGeom prst="rect">
            <a:avLst/>
          </a:prstGeom>
          <a:noFill/>
        </p:spPr>
        <p:txBody>
          <a:bodyPr wrap="none" rtlCol="0">
            <a:spAutoFit/>
          </a:bodyPr>
          <a:lstStyle/>
          <a:p>
            <a:pPr lvl="0"/>
            <a:r>
              <a:rPr lang="en-US" sz="900">
                <a:solidFill>
                  <a:prstClr val="black">
                    <a:tint val="75000"/>
                  </a:prstClr>
                </a:solidFill>
              </a:rPr>
              <a:t>May15-30: Fast, Compact, High Strength Magnetic Pulse Generator</a:t>
            </a:r>
            <a:endParaRPr lang="en-US" sz="900" dirty="0">
              <a:solidFill>
                <a:prstClr val="black">
                  <a:tint val="75000"/>
                </a:prstClr>
              </a:solidFill>
            </a:endParaRPr>
          </a:p>
        </p:txBody>
      </p:sp>
    </p:spTree>
    <p:extLst>
      <p:ext uri="{BB962C8B-B14F-4D97-AF65-F5344CB8AC3E}">
        <p14:creationId xmlns:p14="http://schemas.microsoft.com/office/powerpoint/2010/main" val="329535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Layout</a:t>
            </a:r>
            <a:r>
              <a:rPr lang="en-US"/>
              <a:t> Process Version 2</a:t>
            </a:r>
          </a:p>
        </p:txBody>
      </p:sp>
      <p:sp>
        <p:nvSpPr>
          <p:cNvPr id="7" name="Content Placeholder 5"/>
          <p:cNvSpPr txBox="1">
            <a:spLocks/>
          </p:cNvSpPr>
          <p:nvPr/>
        </p:nvSpPr>
        <p:spPr>
          <a:xfrm>
            <a:off x="683004" y="1447800"/>
            <a:ext cx="4182945" cy="3880772"/>
          </a:xfrm>
          <a:prstGeom prst="rect">
            <a:avLst/>
          </a:prstGeom>
        </p:spPr>
        <p:txBody>
          <a:bodyPr/>
          <a:lstStyle>
            <a:lvl1pPr marL="342797" indent="-342797" algn="l" defTabSz="457063" rtl="0" eaLnBrk="1" latinLnBrk="0" hangingPunct="1">
              <a:spcBef>
                <a:spcPts val="1000"/>
              </a:spcBef>
              <a:spcAft>
                <a:spcPts val="0"/>
              </a:spcAft>
              <a:buClr>
                <a:schemeClr val="accent1"/>
              </a:buClr>
              <a:buSzPct val="80000"/>
              <a:buFont typeface="Wingdings 3" charset="2"/>
              <a:buChar char=""/>
              <a:defRPr sz="1799" kern="1200">
                <a:solidFill>
                  <a:schemeClr val="tx1">
                    <a:lumMod val="75000"/>
                    <a:lumOff val="25000"/>
                  </a:schemeClr>
                </a:solidFill>
                <a:latin typeface="+mn-lt"/>
                <a:ea typeface="+mn-ea"/>
                <a:cs typeface="+mn-cs"/>
              </a:defRPr>
            </a:lvl1pPr>
            <a:lvl2pPr marL="742727" indent="-285664" algn="l" defTabSz="457063"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657" indent="-228531" algn="l" defTabSz="457063"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599720"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6783"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3846"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smtClean="0"/>
              <a:t>Designed in </a:t>
            </a:r>
            <a:r>
              <a:rPr lang="en-US" dirty="0" err="1" smtClean="0"/>
              <a:t>EaglePCB</a:t>
            </a:r>
            <a:endParaRPr lang="en-US" dirty="0" smtClean="0"/>
          </a:p>
          <a:p>
            <a:r>
              <a:rPr lang="en-US" dirty="0" smtClean="0"/>
              <a:t>Sent to </a:t>
            </a:r>
            <a:r>
              <a:rPr lang="en-US" dirty="0" err="1" smtClean="0"/>
              <a:t>OSHPark</a:t>
            </a:r>
            <a:endParaRPr lang="en-US" dirty="0" smtClean="0"/>
          </a:p>
        </p:txBody>
      </p:sp>
      <p:pic>
        <p:nvPicPr>
          <p:cNvPr id="3" name="Picture 2" descr="EMP Board 4-19 Labe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0602" y="1219200"/>
            <a:ext cx="5478210" cy="5181600"/>
          </a:xfrm>
          <a:prstGeom prst="rect">
            <a:avLst/>
          </a:prstGeom>
        </p:spPr>
      </p:pic>
      <p:pic>
        <p:nvPicPr>
          <p:cNvPr id="5" name="Picture 4" descr="PCB BOAR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1412" y="2150512"/>
            <a:ext cx="2962632" cy="4402688"/>
          </a:xfrm>
          <a:prstGeom prst="rect">
            <a:avLst/>
          </a:prstGeom>
        </p:spPr>
      </p:pic>
      <p:sp>
        <p:nvSpPr>
          <p:cNvPr id="9" name="TextBox 3"/>
          <p:cNvSpPr txBox="1"/>
          <p:nvPr/>
        </p:nvSpPr>
        <p:spPr>
          <a:xfrm>
            <a:off x="4274042" y="6361333"/>
            <a:ext cx="3640740" cy="230832"/>
          </a:xfrm>
          <a:prstGeom prst="rect">
            <a:avLst/>
          </a:prstGeom>
          <a:noFill/>
        </p:spPr>
        <p:txBody>
          <a:bodyPr wrap="none" rtlCol="0">
            <a:spAutoFit/>
          </a:bodyPr>
          <a:lstStyle/>
          <a:p>
            <a:pPr lvl="0"/>
            <a:r>
              <a:rPr lang="en-US" sz="900">
                <a:solidFill>
                  <a:prstClr val="black">
                    <a:tint val="75000"/>
                  </a:prstClr>
                </a:solidFill>
              </a:rPr>
              <a:t>May15-30: Fast, Compact, High Strength Magnetic Pulse Generator</a:t>
            </a:r>
            <a:endParaRPr lang="en-US" sz="900" dirty="0">
              <a:solidFill>
                <a:prstClr val="black">
                  <a:tint val="75000"/>
                </a:prstClr>
              </a:solidFill>
            </a:endParaRPr>
          </a:p>
        </p:txBody>
      </p:sp>
    </p:spTree>
    <p:extLst>
      <p:ext uri="{BB962C8B-B14F-4D97-AF65-F5344CB8AC3E}">
        <p14:creationId xmlns:p14="http://schemas.microsoft.com/office/powerpoint/2010/main" val="224972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2"/>
          <p:cNvSpPr txBox="1">
            <a:spLocks/>
          </p:cNvSpPr>
          <p:nvPr/>
        </p:nvSpPr>
        <p:spPr>
          <a:xfrm>
            <a:off x="676002" y="607422"/>
            <a:ext cx="8594429" cy="1320800"/>
          </a:xfrm>
          <a:prstGeom prst="rect">
            <a:avLst/>
          </a:prstGeom>
        </p:spPr>
        <p:txBody>
          <a:bodyPr vert="horz" lIns="91440" tIns="45720" rIns="91440" bIns="45720" rtlCol="0" anchor="t">
            <a:normAutofit/>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Reflow Soldering</a:t>
            </a:r>
          </a:p>
        </p:txBody>
      </p:sp>
      <p:sp>
        <p:nvSpPr>
          <p:cNvPr id="6" name="Content Placeholder 13"/>
          <p:cNvSpPr txBox="1">
            <a:spLocks/>
          </p:cNvSpPr>
          <p:nvPr/>
        </p:nvSpPr>
        <p:spPr>
          <a:xfrm>
            <a:off x="676002" y="2155371"/>
            <a:ext cx="8594429" cy="3880773"/>
          </a:xfrm>
          <a:prstGeom prst="rect">
            <a:avLst/>
          </a:prstGeom>
        </p:spPr>
        <p:txBody>
          <a:bodyPr vert="horz" lIns="91440" tIns="45720" rIns="91440" bIns="45720" rtlCol="0">
            <a:normAutofit/>
          </a:bodyPr>
          <a:lstStyle>
            <a:lvl1pPr marL="342797" indent="-342797" algn="l" defTabSz="457063" rtl="0" eaLnBrk="1" latinLnBrk="0" hangingPunct="1">
              <a:spcBef>
                <a:spcPts val="1000"/>
              </a:spcBef>
              <a:spcAft>
                <a:spcPts val="0"/>
              </a:spcAft>
              <a:buClr>
                <a:schemeClr val="accent1"/>
              </a:buClr>
              <a:buSzPct val="80000"/>
              <a:buFont typeface="Wingdings 3" charset="2"/>
              <a:buChar char=""/>
              <a:defRPr sz="1799" kern="1200">
                <a:solidFill>
                  <a:schemeClr val="tx1">
                    <a:lumMod val="75000"/>
                    <a:lumOff val="25000"/>
                  </a:schemeClr>
                </a:solidFill>
                <a:latin typeface="+mn-lt"/>
                <a:ea typeface="+mn-ea"/>
                <a:cs typeface="+mn-cs"/>
              </a:defRPr>
            </a:lvl1pPr>
            <a:lvl2pPr marL="742727" indent="-285664" algn="l" defTabSz="457063"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657" indent="-228531" algn="l" defTabSz="457063"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599720"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6783"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3846"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Solder Paste</a:t>
            </a:r>
          </a:p>
          <a:p>
            <a:r>
              <a:rPr lang="en-US" dirty="0"/>
              <a:t>Reflow</a:t>
            </a:r>
            <a:r>
              <a:rPr lang="en-US"/>
              <a:t> Oven</a:t>
            </a:r>
            <a:endParaRPr lang="en-US" dirty="0"/>
          </a:p>
          <a:p>
            <a:r>
              <a:rPr lang="en-US"/>
              <a:t>Thermal </a:t>
            </a:r>
            <a:r>
              <a:rPr lang="en-US" dirty="0"/>
              <a:t>Profile</a:t>
            </a:r>
          </a:p>
          <a:p>
            <a:r>
              <a:rPr lang="en-US" dirty="0"/>
              <a:t>Check</a:t>
            </a:r>
            <a:r>
              <a:rPr lang="en-US"/>
              <a:t> Connection </a:t>
            </a:r>
            <a:endParaRPr lang="en-US" dirty="0"/>
          </a:p>
        </p:txBody>
      </p:sp>
      <p:pic>
        <p:nvPicPr>
          <p:cNvPr id="3" name="Picture 2" descr="reflowh.jpg"/>
          <p:cNvPicPr>
            <a:picLocks noChangeAspect="1"/>
          </p:cNvPicPr>
          <p:nvPr/>
        </p:nvPicPr>
        <p:blipFill>
          <a:blip r:embed="rId3"/>
          <a:stretch>
            <a:fillRect/>
          </a:stretch>
        </p:blipFill>
        <p:spPr>
          <a:xfrm>
            <a:off x="4675356" y="3148750"/>
            <a:ext cx="4451603" cy="2507706"/>
          </a:xfrm>
          <a:prstGeom prst="rect">
            <a:avLst/>
          </a:prstGeom>
        </p:spPr>
      </p:pic>
      <p:pic>
        <p:nvPicPr>
          <p:cNvPr id="7" name="Picture 6" descr="screen.JPG"/>
          <p:cNvPicPr>
            <a:picLocks noChangeAspect="1"/>
          </p:cNvPicPr>
          <p:nvPr/>
        </p:nvPicPr>
        <p:blipFill>
          <a:blip r:embed="rId4"/>
          <a:stretch>
            <a:fillRect/>
          </a:stretch>
        </p:blipFill>
        <p:spPr>
          <a:xfrm>
            <a:off x="4840262" y="776177"/>
            <a:ext cx="4178263" cy="2200134"/>
          </a:xfrm>
          <a:prstGeom prst="rect">
            <a:avLst/>
          </a:prstGeom>
        </p:spPr>
      </p:pic>
      <p:sp>
        <p:nvSpPr>
          <p:cNvPr id="9" name="TextBox 1"/>
          <p:cNvSpPr txBox="1"/>
          <p:nvPr/>
        </p:nvSpPr>
        <p:spPr>
          <a:xfrm>
            <a:off x="4274042" y="6361333"/>
            <a:ext cx="3640740" cy="230832"/>
          </a:xfrm>
          <a:prstGeom prst="rect">
            <a:avLst/>
          </a:prstGeom>
          <a:noFill/>
        </p:spPr>
        <p:txBody>
          <a:bodyPr wrap="none" rtlCol="0">
            <a:spAutoFit/>
          </a:bodyPr>
          <a:lstStyle/>
          <a:p>
            <a:pPr lvl="0"/>
            <a:r>
              <a:rPr lang="en-US" sz="900">
                <a:solidFill>
                  <a:prstClr val="black">
                    <a:tint val="75000"/>
                  </a:prstClr>
                </a:solidFill>
              </a:rPr>
              <a:t>May15-30: Fast, Compact, High Strength Magnetic Pulse Generator</a:t>
            </a:r>
            <a:endParaRPr lang="en-US" sz="900" dirty="0">
              <a:solidFill>
                <a:prstClr val="black">
                  <a:tint val="75000"/>
                </a:prstClr>
              </a:solidFill>
            </a:endParaRPr>
          </a:p>
        </p:txBody>
      </p:sp>
    </p:spTree>
    <p:extLst>
      <p:ext uri="{BB962C8B-B14F-4D97-AF65-F5344CB8AC3E}">
        <p14:creationId xmlns:p14="http://schemas.microsoft.com/office/powerpoint/2010/main" val="403470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Electronics Test Plan</a:t>
            </a:r>
            <a:endParaRPr lang="en-US" dirty="0"/>
          </a:p>
        </p:txBody>
      </p:sp>
      <p:graphicFrame>
        <p:nvGraphicFramePr>
          <p:cNvPr id="3" name="Diagram 3"/>
          <p:cNvGraphicFramePr/>
          <p:nvPr>
            <p:extLst>
              <p:ext uri="{D42A27DB-BD31-4B8C-83A1-F6EECF244321}">
                <p14:modId xmlns:p14="http://schemas.microsoft.com/office/powerpoint/2010/main" val="4008368508"/>
              </p:ext>
            </p:extLst>
          </p:nvPr>
        </p:nvGraphicFramePr>
        <p:xfrm>
          <a:off x="912812" y="1752600"/>
          <a:ext cx="9525000" cy="3893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3"/>
          <p:cNvSpPr txBox="1"/>
          <p:nvPr/>
        </p:nvSpPr>
        <p:spPr>
          <a:xfrm>
            <a:off x="4274042" y="6361333"/>
            <a:ext cx="3640740" cy="230832"/>
          </a:xfrm>
          <a:prstGeom prst="rect">
            <a:avLst/>
          </a:prstGeom>
          <a:noFill/>
        </p:spPr>
        <p:txBody>
          <a:bodyPr wrap="none" rtlCol="0">
            <a:spAutoFit/>
          </a:bodyPr>
          <a:lstStyle/>
          <a:p>
            <a:pPr lvl="0"/>
            <a:r>
              <a:rPr lang="en-US" sz="900">
                <a:solidFill>
                  <a:prstClr val="black">
                    <a:tint val="75000"/>
                  </a:prstClr>
                </a:solidFill>
              </a:rPr>
              <a:t>May15-30: Fast, Compact, High Strength Magnetic Pulse Generator</a:t>
            </a:r>
            <a:endParaRPr lang="en-US" sz="900" dirty="0">
              <a:solidFill>
                <a:prstClr val="black">
                  <a:tint val="75000"/>
                </a:prstClr>
              </a:solidFill>
            </a:endParaRPr>
          </a:p>
        </p:txBody>
      </p:sp>
    </p:spTree>
    <p:extLst>
      <p:ext uri="{BB962C8B-B14F-4D97-AF65-F5344CB8AC3E}">
        <p14:creationId xmlns:p14="http://schemas.microsoft.com/office/powerpoint/2010/main" val="375046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5"/>
          <p:cNvGraphicFramePr>
            <a:graphicFrameLocks noChangeAspect="1"/>
          </p:cNvGraphicFramePr>
          <p:nvPr>
            <p:extLst>
              <p:ext uri="{D42A27DB-BD31-4B8C-83A1-F6EECF244321}">
                <p14:modId xmlns:p14="http://schemas.microsoft.com/office/powerpoint/2010/main" val="2136773358"/>
              </p:ext>
            </p:extLst>
          </p:nvPr>
        </p:nvGraphicFramePr>
        <p:xfrm>
          <a:off x="677158" y="1300266"/>
          <a:ext cx="6935788" cy="4706938"/>
        </p:xfrm>
        <a:graphic>
          <a:graphicData uri="http://schemas.openxmlformats.org/presentationml/2006/ole">
            <mc:AlternateContent xmlns:mc="http://schemas.openxmlformats.org/markup-compatibility/2006">
              <mc:Choice xmlns:v="urn:schemas-microsoft-com:vml" Requires="v">
                <p:oleObj spid="_x0000_s2103" name="Worksheet" r:id="rId4" imgW="4800532" imgH="3248100" progId="Excel.Sheet.12">
                  <p:embed/>
                </p:oleObj>
              </mc:Choice>
              <mc:Fallback>
                <p:oleObj name="Worksheet" r:id="rId4" imgW="4800532" imgH="3248100" progId="Excel.Sheet.12">
                  <p:embed/>
                  <p:pic>
                    <p:nvPicPr>
                      <p:cNvPr id="0" name=""/>
                      <p:cNvPicPr>
                        <a:picLocks noChangeAspect="1" noChangeArrowheads="1"/>
                      </p:cNvPicPr>
                      <p:nvPr/>
                    </p:nvPicPr>
                    <p:blipFill>
                      <a:blip r:embed="rId5"/>
                      <a:srcRect/>
                      <a:stretch>
                        <a:fillRect/>
                      </a:stretch>
                    </p:blipFill>
                    <p:spPr bwMode="auto">
                      <a:xfrm>
                        <a:off x="677158" y="1300266"/>
                        <a:ext cx="6935788" cy="470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oleObj>
              </mc:Fallback>
            </mc:AlternateContent>
          </a:graphicData>
        </a:graphic>
      </p:graphicFrame>
      <p:sp>
        <p:nvSpPr>
          <p:cNvPr id="4" name="Title 1"/>
          <p:cNvSpPr txBox="1">
            <a:spLocks/>
          </p:cNvSpPr>
          <p:nvPr/>
        </p:nvSpPr>
        <p:spPr>
          <a:xfrm>
            <a:off x="677158" y="609600"/>
            <a:ext cx="8594429" cy="1320800"/>
          </a:xfrm>
          <a:prstGeom prst="rect">
            <a:avLst/>
          </a:prstGeom>
        </p:spPr>
        <p:txBody>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Preliminary</a:t>
            </a:r>
            <a:r>
              <a:rPr lang="en-US"/>
              <a:t> Results</a:t>
            </a:r>
            <a:endParaRPr lang="en-US" dirty="0"/>
          </a:p>
        </p:txBody>
      </p:sp>
      <p:sp>
        <p:nvSpPr>
          <p:cNvPr id="5" name="Content Placeholder 13"/>
          <p:cNvSpPr txBox="1">
            <a:spLocks/>
          </p:cNvSpPr>
          <p:nvPr/>
        </p:nvSpPr>
        <p:spPr>
          <a:xfrm>
            <a:off x="7621991" y="2667000"/>
            <a:ext cx="2440199" cy="3880773"/>
          </a:xfrm>
          <a:prstGeom prst="rect">
            <a:avLst/>
          </a:prstGeom>
        </p:spPr>
        <p:txBody>
          <a:bodyPr/>
          <a:lstStyle>
            <a:lvl1pPr marL="342797" indent="-342797" algn="l" defTabSz="457063" rtl="0" eaLnBrk="1" latinLnBrk="0" hangingPunct="1">
              <a:spcBef>
                <a:spcPts val="1000"/>
              </a:spcBef>
              <a:spcAft>
                <a:spcPts val="0"/>
              </a:spcAft>
              <a:buClr>
                <a:schemeClr val="accent1"/>
              </a:buClr>
              <a:buSzPct val="80000"/>
              <a:buFont typeface="Wingdings 3" charset="2"/>
              <a:buChar char=""/>
              <a:defRPr sz="1799" kern="1200">
                <a:solidFill>
                  <a:schemeClr val="tx1">
                    <a:lumMod val="75000"/>
                    <a:lumOff val="25000"/>
                  </a:schemeClr>
                </a:solidFill>
                <a:latin typeface="+mn-lt"/>
                <a:ea typeface="+mn-ea"/>
                <a:cs typeface="+mn-cs"/>
              </a:defRPr>
            </a:lvl1pPr>
            <a:lvl2pPr marL="742727" indent="-285664" algn="l" defTabSz="457063"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657" indent="-228531" algn="l" defTabSz="457063"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599720"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6783"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3846"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0908"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7971"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034" indent="-228531" algn="l" defTabSz="457063"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15 volts DC input</a:t>
            </a:r>
          </a:p>
          <a:p>
            <a:r>
              <a:rPr lang="en-US" dirty="0"/>
              <a:t>1 µs pulse </a:t>
            </a:r>
            <a:r>
              <a:rPr lang="en-US"/>
              <a:t>width input</a:t>
            </a:r>
          </a:p>
          <a:p>
            <a:r>
              <a:rPr lang="en-US" dirty="0"/>
              <a:t>2</a:t>
            </a:r>
            <a:r>
              <a:rPr lang="en-US"/>
              <a:t> V amplitude peak-to-peak</a:t>
            </a:r>
            <a:endParaRPr lang="en-US" dirty="0"/>
          </a:p>
          <a:p>
            <a:r>
              <a:rPr lang="en-US"/>
              <a:t>Measured pulse width of 930 ns</a:t>
            </a:r>
            <a:endParaRPr lang="en-US" dirty="0"/>
          </a:p>
        </p:txBody>
      </p:sp>
      <p:sp>
        <p:nvSpPr>
          <p:cNvPr id="8" name="TextBox 9"/>
          <p:cNvSpPr txBox="1"/>
          <p:nvPr/>
        </p:nvSpPr>
        <p:spPr>
          <a:xfrm>
            <a:off x="4274042" y="6361333"/>
            <a:ext cx="3640740" cy="230832"/>
          </a:xfrm>
          <a:prstGeom prst="rect">
            <a:avLst/>
          </a:prstGeom>
          <a:noFill/>
        </p:spPr>
        <p:txBody>
          <a:bodyPr wrap="none" rtlCol="0">
            <a:spAutoFit/>
          </a:bodyPr>
          <a:lstStyle/>
          <a:p>
            <a:pPr lvl="0"/>
            <a:r>
              <a:rPr lang="en-US" sz="900">
                <a:solidFill>
                  <a:prstClr val="black">
                    <a:tint val="75000"/>
                  </a:prstClr>
                </a:solidFill>
              </a:rPr>
              <a:t>May15-30: Fast, Compact, High Strength Magnetic Pulse Generator</a:t>
            </a:r>
            <a:endParaRPr lang="en-US" sz="900" dirty="0">
              <a:solidFill>
                <a:prstClr val="black">
                  <a:tint val="75000"/>
                </a:prstClr>
              </a:solidFill>
            </a:endParaRPr>
          </a:p>
        </p:txBody>
      </p:sp>
    </p:spTree>
    <p:extLst>
      <p:ext uri="{BB962C8B-B14F-4D97-AF65-F5344CB8AC3E}">
        <p14:creationId xmlns:p14="http://schemas.microsoft.com/office/powerpoint/2010/main" val="49991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mtClean="0"/>
              <a:t>Technical </a:t>
            </a:r>
            <a:r>
              <a:rPr lang="en-US" dirty="0" smtClean="0"/>
              <a:t>Challenges</a:t>
            </a:r>
            <a:endParaRPr lang="en-US" dirty="0"/>
          </a:p>
        </p:txBody>
      </p:sp>
      <p:sp>
        <p:nvSpPr>
          <p:cNvPr id="14" name="Content Placeholder 13"/>
          <p:cNvSpPr>
            <a:spLocks noGrp="1"/>
          </p:cNvSpPr>
          <p:nvPr>
            <p:ph idx="1"/>
          </p:nvPr>
        </p:nvSpPr>
        <p:spPr/>
        <p:txBody>
          <a:bodyPr/>
          <a:lstStyle/>
          <a:p>
            <a:r>
              <a:rPr lang="en-US" dirty="0"/>
              <a:t>Bad Cables</a:t>
            </a:r>
          </a:p>
          <a:p>
            <a:r>
              <a:rPr lang="en-US" dirty="0"/>
              <a:t>“Cold Solder”</a:t>
            </a:r>
          </a:p>
          <a:p>
            <a:r>
              <a:rPr lang="en-US" dirty="0"/>
              <a:t>Duty Cycle Considerations</a:t>
            </a:r>
          </a:p>
          <a:p>
            <a:r>
              <a:rPr lang="en-US" dirty="0"/>
              <a:t>DC Barrel Jack layout incorrect</a:t>
            </a:r>
          </a:p>
          <a:p>
            <a:r>
              <a:rPr lang="en-US" dirty="0"/>
              <a:t>Measuring</a:t>
            </a:r>
            <a:r>
              <a:rPr lang="en-US"/>
              <a:t> magnetic field</a:t>
            </a:r>
            <a:endParaRPr lang="en-US" dirty="0"/>
          </a:p>
        </p:txBody>
      </p:sp>
      <p:pic>
        <p:nvPicPr>
          <p:cNvPr id="2" name="Picture 1"/>
          <p:cNvPicPr>
            <a:picLocks noChangeAspect="1"/>
          </p:cNvPicPr>
          <p:nvPr/>
        </p:nvPicPr>
        <p:blipFill>
          <a:blip r:embed="rId3"/>
          <a:stretch>
            <a:fillRect/>
          </a:stretch>
        </p:blipFill>
        <p:spPr>
          <a:xfrm>
            <a:off x="989012" y="4122033"/>
            <a:ext cx="4655254" cy="2245957"/>
          </a:xfrm>
          <a:prstGeom prst="rect">
            <a:avLst/>
          </a:prstGeom>
        </p:spPr>
      </p:pic>
      <p:pic>
        <p:nvPicPr>
          <p:cNvPr id="6" name="Picture 2" descr="https://lh4.googleusercontent.com/6Sm53sE6qHJl0BRWs2wF43OdRiesbOGQbApuZ3DGDepLz0HstWQePdlZtGUM4oW5pNGi2ehQryjM4p6ZVGgKBzjMTCbNxcMdLwD3Q-p2ufEFD8J2ns0YUeQKX53yMZ2eoaWdvq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095" r="-629"/>
          <a:stretch/>
        </p:blipFill>
        <p:spPr bwMode="auto">
          <a:xfrm>
            <a:off x="6482597" y="457200"/>
            <a:ext cx="4605867" cy="51816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2"/>
          <p:cNvSpPr txBox="1"/>
          <p:nvPr/>
        </p:nvSpPr>
        <p:spPr>
          <a:xfrm>
            <a:off x="4274042" y="6361333"/>
            <a:ext cx="3640740" cy="230832"/>
          </a:xfrm>
          <a:prstGeom prst="rect">
            <a:avLst/>
          </a:prstGeom>
          <a:noFill/>
        </p:spPr>
        <p:txBody>
          <a:bodyPr wrap="none" rtlCol="0">
            <a:spAutoFit/>
          </a:bodyPr>
          <a:lstStyle/>
          <a:p>
            <a:pPr lvl="0"/>
            <a:r>
              <a:rPr lang="en-US" sz="900">
                <a:solidFill>
                  <a:prstClr val="black">
                    <a:tint val="75000"/>
                  </a:prstClr>
                </a:solidFill>
              </a:rPr>
              <a:t>May15-30: Fast, Compact, High Strength Magnetic Pulse Generator</a:t>
            </a:r>
            <a:endParaRPr lang="en-US" sz="900" dirty="0">
              <a:solidFill>
                <a:prstClr val="black">
                  <a:tint val="75000"/>
                </a:prstClr>
              </a:solidFill>
            </a:endParaRPr>
          </a:p>
        </p:txBody>
      </p:sp>
    </p:spTree>
    <p:extLst>
      <p:ext uri="{BB962C8B-B14F-4D97-AF65-F5344CB8AC3E}">
        <p14:creationId xmlns:p14="http://schemas.microsoft.com/office/powerpoint/2010/main" val="342879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27212" y="2176340"/>
            <a:ext cx="6296227" cy="2713891"/>
          </a:xfrm>
          <a:prstGeom prst="rect">
            <a:avLst/>
          </a:prstGeom>
        </p:spPr>
      </p:pic>
      <p:sp>
        <p:nvSpPr>
          <p:cNvPr id="13" name="Title 12"/>
          <p:cNvSpPr>
            <a:spLocks noGrp="1"/>
          </p:cNvSpPr>
          <p:nvPr>
            <p:ph type="title"/>
          </p:nvPr>
        </p:nvSpPr>
        <p:spPr/>
        <p:txBody>
          <a:bodyPr/>
          <a:lstStyle/>
          <a:p>
            <a:r>
              <a:rPr lang="en-US" dirty="0" smtClean="0"/>
              <a:t>Optics Test Plan</a:t>
            </a:r>
            <a:endParaRPr lang="en-US" dirty="0"/>
          </a:p>
        </p:txBody>
      </p:sp>
      <p:sp>
        <p:nvSpPr>
          <p:cNvPr id="14" name="Content Placeholder 13"/>
          <p:cNvSpPr>
            <a:spLocks noGrp="1"/>
          </p:cNvSpPr>
          <p:nvPr>
            <p:ph idx="1"/>
          </p:nvPr>
        </p:nvSpPr>
        <p:spPr>
          <a:xfrm>
            <a:off x="677158" y="1431066"/>
            <a:ext cx="8594429" cy="3880773"/>
          </a:xfrm>
        </p:spPr>
        <p:txBody>
          <a:bodyPr/>
          <a:lstStyle/>
          <a:p>
            <a:r>
              <a:rPr lang="en-US" dirty="0" err="1"/>
              <a:t>Sagnac</a:t>
            </a:r>
            <a:r>
              <a:rPr lang="en-US" dirty="0"/>
              <a:t> </a:t>
            </a:r>
            <a:r>
              <a:rPr lang="en-US" dirty="0" smtClean="0"/>
              <a:t>Interferometer</a:t>
            </a:r>
            <a:endParaRPr lang="en-US" dirty="0"/>
          </a:p>
        </p:txBody>
      </p:sp>
      <p:sp>
        <p:nvSpPr>
          <p:cNvPr id="8" name="TextBox 8"/>
          <p:cNvSpPr txBox="1"/>
          <p:nvPr/>
        </p:nvSpPr>
        <p:spPr>
          <a:xfrm>
            <a:off x="3824238" y="5135120"/>
            <a:ext cx="2270173" cy="230832"/>
          </a:xfrm>
          <a:prstGeom prst="rect">
            <a:avLst/>
          </a:prstGeom>
          <a:noFill/>
        </p:spPr>
        <p:txBody>
          <a:bodyPr wrap="none" rtlCol="0">
            <a:spAutoFit/>
          </a:bodyPr>
          <a:lstStyle/>
          <a:p>
            <a:r>
              <a:rPr lang="en-US" sz="900" dirty="0" smtClean="0"/>
              <a:t>Photo Courtesy of Dr. John W. Pritchard</a:t>
            </a:r>
            <a:endParaRPr lang="en-US" sz="900" dirty="0"/>
          </a:p>
        </p:txBody>
      </p:sp>
      <p:sp>
        <p:nvSpPr>
          <p:cNvPr id="9" name="TextBox 1"/>
          <p:cNvSpPr txBox="1"/>
          <p:nvPr/>
        </p:nvSpPr>
        <p:spPr>
          <a:xfrm>
            <a:off x="4274042" y="6361333"/>
            <a:ext cx="3640740" cy="230832"/>
          </a:xfrm>
          <a:prstGeom prst="rect">
            <a:avLst/>
          </a:prstGeom>
          <a:noFill/>
        </p:spPr>
        <p:txBody>
          <a:bodyPr wrap="none" rtlCol="0">
            <a:spAutoFit/>
          </a:bodyPr>
          <a:lstStyle/>
          <a:p>
            <a:pPr lvl="0"/>
            <a:r>
              <a:rPr lang="en-US" sz="900">
                <a:solidFill>
                  <a:prstClr val="black">
                    <a:tint val="75000"/>
                  </a:prstClr>
                </a:solidFill>
              </a:rPr>
              <a:t>May15-30: Fast, Compact, High Strength Magnetic Pulse Generator</a:t>
            </a:r>
            <a:endParaRPr lang="en-US" sz="900" dirty="0">
              <a:solidFill>
                <a:prstClr val="black">
                  <a:tint val="75000"/>
                </a:prstClr>
              </a:solidFill>
            </a:endParaRPr>
          </a:p>
        </p:txBody>
      </p:sp>
    </p:spTree>
    <p:extLst>
      <p:ext uri="{BB962C8B-B14F-4D97-AF65-F5344CB8AC3E}">
        <p14:creationId xmlns:p14="http://schemas.microsoft.com/office/powerpoint/2010/main" val="311483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Title 1"/>
          <p:cNvSpPr txBox="1">
            <a:spLocks/>
          </p:cNvSpPr>
          <p:nvPr/>
        </p:nvSpPr>
        <p:spPr>
          <a:xfrm>
            <a:off x="3383484" y="147072"/>
            <a:ext cx="5421857" cy="774143"/>
          </a:xfrm>
          <a:prstGeom prst="rect">
            <a:avLst/>
          </a:prstGeom>
        </p:spPr>
        <p:txBody>
          <a:bodyPr vert="horz" lIns="121899" tIns="60949" rIns="121899" bIns="60949" rtlCol="0" anchor="b">
            <a:normAutofit fontScale="97500" lnSpcReduction="10000"/>
          </a:bodyPr>
          <a:lstStyle>
            <a:lvl1pPr algn="l" defTabSz="1218987"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en-US" sz="5400" dirty="0">
                <a:solidFill>
                  <a:schemeClr val="accent1"/>
                </a:solidFill>
                <a:latin typeface="Calibri"/>
                <a:cs typeface="Calibri"/>
              </a:rPr>
              <a:t>Team Members</a:t>
            </a:r>
            <a:endParaRPr lang="en-US" sz="5400" dirty="0"/>
          </a:p>
        </p:txBody>
      </p:sp>
      <p:pic>
        <p:nvPicPr>
          <p:cNvPr id="24" name="Picture 23"/>
          <p:cNvPicPr>
            <a:picLocks noChangeAspect="1"/>
          </p:cNvPicPr>
          <p:nvPr/>
        </p:nvPicPr>
        <p:blipFill>
          <a:blip r:embed="rId3"/>
          <a:stretch>
            <a:fillRect/>
          </a:stretch>
        </p:blipFill>
        <p:spPr>
          <a:xfrm>
            <a:off x="989012" y="939800"/>
            <a:ext cx="1547861" cy="1545336"/>
          </a:xfrm>
          <a:prstGeom prst="rect">
            <a:avLst/>
          </a:prstGeom>
        </p:spPr>
      </p:pic>
      <p:pic>
        <p:nvPicPr>
          <p:cNvPr id="25" name="Picture 4" descr="http://may1530.ece.iastate.edu/images/gallery/greg.jp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4862" y="921215"/>
            <a:ext cx="1563624" cy="1545336"/>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6" descr="http://may1530.ece.iastate.edu/images/gallery/Meiyong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87555" y="921215"/>
            <a:ext cx="1542123" cy="1545336"/>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6"/>
          <p:cNvPicPr>
            <a:picLocks noChangeAspect="1"/>
          </p:cNvPicPr>
          <p:nvPr/>
        </p:nvPicPr>
        <p:blipFill>
          <a:blip r:embed="rId6"/>
          <a:stretch>
            <a:fillRect/>
          </a:stretch>
        </p:blipFill>
        <p:spPr>
          <a:xfrm>
            <a:off x="989012" y="2483929"/>
            <a:ext cx="1558543" cy="1545336"/>
          </a:xfrm>
          <a:prstGeom prst="rect">
            <a:avLst/>
          </a:prstGeom>
        </p:spPr>
      </p:pic>
      <p:pic>
        <p:nvPicPr>
          <p:cNvPr id="28" name="Picture 10" descr="http://may1530.ece.iastate.edu/images/gallery/mega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3818" y="4046643"/>
            <a:ext cx="1538247" cy="1545336"/>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12" descr="http://may1530.ece.iastate.edu/images/gallery/Brando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85076" y="2479894"/>
            <a:ext cx="1544602" cy="1545336"/>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TextBox 29"/>
          <p:cNvSpPr txBox="1"/>
          <p:nvPr/>
        </p:nvSpPr>
        <p:spPr>
          <a:xfrm>
            <a:off x="2642046" y="1278384"/>
            <a:ext cx="1347613" cy="677108"/>
          </a:xfrm>
          <a:prstGeom prst="rect">
            <a:avLst/>
          </a:prstGeom>
          <a:noFill/>
        </p:spPr>
        <p:txBody>
          <a:bodyPr wrap="none" rtlCol="0">
            <a:spAutoFit/>
          </a:bodyPr>
          <a:lstStyle/>
          <a:p>
            <a:r>
              <a:rPr lang="en-US" sz="2000" i="1" dirty="0">
                <a:solidFill>
                  <a:srgbClr val="0F6FC6"/>
                </a:solidFill>
                <a:latin typeface="Calibri"/>
                <a:cs typeface="Calibri"/>
              </a:rPr>
              <a:t>Adam </a:t>
            </a:r>
            <a:r>
              <a:rPr lang="en-US" sz="2000" i="1" dirty="0" err="1">
                <a:solidFill>
                  <a:srgbClr val="0F6FC6"/>
                </a:solidFill>
                <a:latin typeface="Calibri"/>
                <a:cs typeface="Calibri"/>
              </a:rPr>
              <a:t>Kaas</a:t>
            </a:r>
            <a:endParaRPr lang="en-US" sz="2000" i="1" dirty="0" smtClean="0"/>
          </a:p>
          <a:p>
            <a:r>
              <a:rPr lang="en-US" i="1" dirty="0">
                <a:solidFill>
                  <a:srgbClr val="0F6FC6"/>
                </a:solidFill>
                <a:latin typeface="Calibri"/>
                <a:cs typeface="Calibri"/>
              </a:rPr>
              <a:t>Leader</a:t>
            </a:r>
            <a:endParaRPr lang="en-US" i="1" dirty="0"/>
          </a:p>
        </p:txBody>
      </p:sp>
      <p:sp>
        <p:nvSpPr>
          <p:cNvPr id="31" name="TextBox 30"/>
          <p:cNvSpPr txBox="1"/>
          <p:nvPr/>
        </p:nvSpPr>
        <p:spPr>
          <a:xfrm>
            <a:off x="2645749" y="2735365"/>
            <a:ext cx="1929113" cy="954107"/>
          </a:xfrm>
          <a:prstGeom prst="rect">
            <a:avLst/>
          </a:prstGeom>
          <a:noFill/>
        </p:spPr>
        <p:txBody>
          <a:bodyPr wrap="square" rtlCol="0">
            <a:spAutoFit/>
          </a:bodyPr>
          <a:lstStyle/>
          <a:p>
            <a:r>
              <a:rPr lang="en-US" sz="2000" i="1" dirty="0">
                <a:solidFill>
                  <a:srgbClr val="0F6FC6"/>
                </a:solidFill>
                <a:latin typeface="Calibri"/>
                <a:cs typeface="Calibri"/>
              </a:rPr>
              <a:t>Brittany Duffy</a:t>
            </a:r>
            <a:endParaRPr lang="en-US" sz="2000" i="1" dirty="0" smtClean="0"/>
          </a:p>
          <a:p>
            <a:r>
              <a:rPr lang="en-US" i="1" dirty="0">
                <a:solidFill>
                  <a:srgbClr val="0F6FC6"/>
                </a:solidFill>
                <a:latin typeface="Calibri"/>
                <a:cs typeface="Calibri"/>
              </a:rPr>
              <a:t>Communication Leader</a:t>
            </a:r>
            <a:endParaRPr lang="en-US" i="1" dirty="0"/>
          </a:p>
        </p:txBody>
      </p:sp>
      <p:sp>
        <p:nvSpPr>
          <p:cNvPr id="32" name="TextBox 31"/>
          <p:cNvSpPr txBox="1"/>
          <p:nvPr/>
        </p:nvSpPr>
        <p:spPr>
          <a:xfrm>
            <a:off x="6255677" y="2704587"/>
            <a:ext cx="1884748" cy="1261884"/>
          </a:xfrm>
          <a:prstGeom prst="rect">
            <a:avLst/>
          </a:prstGeom>
          <a:noFill/>
        </p:spPr>
        <p:txBody>
          <a:bodyPr wrap="square" rtlCol="0">
            <a:spAutoFit/>
          </a:bodyPr>
          <a:lstStyle/>
          <a:p>
            <a:r>
              <a:rPr lang="en-US" sz="2000" i="1" dirty="0">
                <a:solidFill>
                  <a:srgbClr val="0F6FC6"/>
                </a:solidFill>
                <a:latin typeface="Calibri"/>
                <a:cs typeface="Calibri"/>
              </a:rPr>
              <a:t>Alain </a:t>
            </a:r>
            <a:r>
              <a:rPr lang="en-US" sz="2000" i="1" dirty="0" err="1">
                <a:solidFill>
                  <a:srgbClr val="0F6FC6"/>
                </a:solidFill>
                <a:latin typeface="Calibri"/>
                <a:cs typeface="Calibri"/>
              </a:rPr>
              <a:t>Ndoutoume</a:t>
            </a:r>
            <a:endParaRPr lang="en-US" sz="2000" i="1" dirty="0" smtClean="0"/>
          </a:p>
          <a:p>
            <a:r>
              <a:rPr lang="en-US" i="1" dirty="0">
                <a:solidFill>
                  <a:srgbClr val="0F6FC6"/>
                </a:solidFill>
                <a:latin typeface="Calibri"/>
                <a:cs typeface="Calibri"/>
              </a:rPr>
              <a:t>Systems Leader &amp; Commissioner</a:t>
            </a:r>
            <a:endParaRPr lang="en-US" i="1" dirty="0"/>
          </a:p>
        </p:txBody>
      </p:sp>
      <p:sp>
        <p:nvSpPr>
          <p:cNvPr id="33" name="TextBox 32"/>
          <p:cNvSpPr txBox="1"/>
          <p:nvPr/>
        </p:nvSpPr>
        <p:spPr>
          <a:xfrm>
            <a:off x="6255678" y="1296969"/>
            <a:ext cx="1790597" cy="677108"/>
          </a:xfrm>
          <a:prstGeom prst="rect">
            <a:avLst/>
          </a:prstGeom>
          <a:noFill/>
        </p:spPr>
        <p:txBody>
          <a:bodyPr wrap="none" rtlCol="0">
            <a:spAutoFit/>
          </a:bodyPr>
          <a:lstStyle/>
          <a:p>
            <a:r>
              <a:rPr lang="en-US" sz="2000" i="1" dirty="0">
                <a:solidFill>
                  <a:srgbClr val="0F6FC6"/>
                </a:solidFill>
              </a:rPr>
              <a:t>Greg Fontana</a:t>
            </a:r>
            <a:endParaRPr lang="en-US" sz="2000" i="1" dirty="0"/>
          </a:p>
          <a:p>
            <a:r>
              <a:rPr lang="en-US" i="1" dirty="0">
                <a:solidFill>
                  <a:srgbClr val="0F6FC6"/>
                </a:solidFill>
                <a:latin typeface="Calibri"/>
              </a:rPr>
              <a:t>Simulato</a:t>
            </a:r>
            <a:r>
              <a:rPr lang="en-US" i="1" dirty="0">
                <a:solidFill>
                  <a:srgbClr val="0F6FC6"/>
                </a:solidFill>
              </a:rPr>
              <a:t>r </a:t>
            </a:r>
            <a:endParaRPr lang="en-US" i="1" dirty="0"/>
          </a:p>
        </p:txBody>
      </p:sp>
      <p:sp>
        <p:nvSpPr>
          <p:cNvPr id="34" name="TextBox 33"/>
          <p:cNvSpPr txBox="1"/>
          <p:nvPr/>
        </p:nvSpPr>
        <p:spPr>
          <a:xfrm>
            <a:off x="2642046" y="4278416"/>
            <a:ext cx="1929113" cy="677108"/>
          </a:xfrm>
          <a:prstGeom prst="rect">
            <a:avLst/>
          </a:prstGeom>
          <a:noFill/>
        </p:spPr>
        <p:txBody>
          <a:bodyPr wrap="square" rtlCol="0">
            <a:spAutoFit/>
          </a:bodyPr>
          <a:lstStyle/>
          <a:p>
            <a:r>
              <a:rPr lang="en-US" sz="2000" i="1" dirty="0">
                <a:solidFill>
                  <a:srgbClr val="0F6FC6"/>
                </a:solidFill>
                <a:latin typeface="Calibri"/>
                <a:cs typeface="Calibri"/>
              </a:rPr>
              <a:t>Megan Sharp</a:t>
            </a:r>
            <a:endParaRPr lang="en-US" sz="2000" i="1" dirty="0"/>
          </a:p>
          <a:p>
            <a:r>
              <a:rPr lang="en-US" i="1" dirty="0">
                <a:solidFill>
                  <a:srgbClr val="0F6FC6"/>
                </a:solidFill>
                <a:latin typeface="Calibri"/>
                <a:cs typeface="Calibri"/>
              </a:rPr>
              <a:t>Coil Designer</a:t>
            </a:r>
            <a:endParaRPr lang="en-US" i="1" dirty="0"/>
          </a:p>
        </p:txBody>
      </p:sp>
      <p:sp>
        <p:nvSpPr>
          <p:cNvPr id="35" name="TextBox 34"/>
          <p:cNvSpPr txBox="1"/>
          <p:nvPr/>
        </p:nvSpPr>
        <p:spPr>
          <a:xfrm>
            <a:off x="9849634" y="1143080"/>
            <a:ext cx="1929113" cy="1015663"/>
          </a:xfrm>
          <a:prstGeom prst="rect">
            <a:avLst/>
          </a:prstGeom>
          <a:noFill/>
        </p:spPr>
        <p:txBody>
          <a:bodyPr wrap="square" rtlCol="0">
            <a:spAutoFit/>
          </a:bodyPr>
          <a:lstStyle/>
          <a:p>
            <a:r>
              <a:rPr lang="en-US" sz="2000" i="1" dirty="0" err="1">
                <a:solidFill>
                  <a:srgbClr val="0F6FC6"/>
                </a:solidFill>
                <a:latin typeface="Calibri"/>
                <a:cs typeface="Calibri"/>
              </a:rPr>
              <a:t>Meiyong</a:t>
            </a:r>
            <a:r>
              <a:rPr lang="en-US" sz="2000" i="1" dirty="0">
                <a:solidFill>
                  <a:srgbClr val="0F6FC6"/>
                </a:solidFill>
                <a:latin typeface="Calibri"/>
                <a:cs typeface="Calibri"/>
              </a:rPr>
              <a:t> </a:t>
            </a:r>
            <a:r>
              <a:rPr lang="en-US" sz="2000" i="1" dirty="0" err="1">
                <a:solidFill>
                  <a:srgbClr val="0F6FC6"/>
                </a:solidFill>
                <a:latin typeface="Calibri"/>
                <a:cs typeface="Calibri"/>
              </a:rPr>
              <a:t>Himmtann</a:t>
            </a:r>
            <a:endParaRPr lang="en-US" sz="2000" i="1" dirty="0" smtClean="0"/>
          </a:p>
          <a:p>
            <a:r>
              <a:rPr lang="en-US" i="1" dirty="0">
                <a:solidFill>
                  <a:srgbClr val="0F6FC6"/>
                </a:solidFill>
                <a:latin typeface="Calibri"/>
                <a:cs typeface="Calibri"/>
              </a:rPr>
              <a:t>Webmaster</a:t>
            </a:r>
            <a:endParaRPr lang="en-US" i="1" dirty="0"/>
          </a:p>
        </p:txBody>
      </p:sp>
      <p:sp>
        <p:nvSpPr>
          <p:cNvPr id="36" name="TextBox 35"/>
          <p:cNvSpPr txBox="1"/>
          <p:nvPr/>
        </p:nvSpPr>
        <p:spPr>
          <a:xfrm>
            <a:off x="9885888" y="2740289"/>
            <a:ext cx="1929113" cy="677108"/>
          </a:xfrm>
          <a:prstGeom prst="rect">
            <a:avLst/>
          </a:prstGeom>
          <a:noFill/>
        </p:spPr>
        <p:txBody>
          <a:bodyPr wrap="square" rtlCol="0">
            <a:spAutoFit/>
          </a:bodyPr>
          <a:lstStyle/>
          <a:p>
            <a:r>
              <a:rPr lang="en-US" sz="2000" i="1" dirty="0">
                <a:solidFill>
                  <a:srgbClr val="0F6FC6"/>
                </a:solidFill>
                <a:latin typeface="Calibri"/>
                <a:cs typeface="Calibri"/>
              </a:rPr>
              <a:t>Brandon Dixon</a:t>
            </a:r>
            <a:endParaRPr lang="en-US" sz="2000" i="1" dirty="0"/>
          </a:p>
          <a:p>
            <a:r>
              <a:rPr lang="en-US" i="1" dirty="0">
                <a:solidFill>
                  <a:srgbClr val="0F6FC6"/>
                </a:solidFill>
                <a:latin typeface="Calibri"/>
                <a:cs typeface="Calibri"/>
              </a:rPr>
              <a:t>Layout Designer </a:t>
            </a:r>
            <a:endParaRPr lang="en-US" i="1" dirty="0"/>
          </a:p>
        </p:txBody>
      </p:sp>
      <p:sp>
        <p:nvSpPr>
          <p:cNvPr id="37" name="TextBox 36"/>
          <p:cNvSpPr txBox="1"/>
          <p:nvPr/>
        </p:nvSpPr>
        <p:spPr>
          <a:xfrm>
            <a:off x="8140425" y="4443969"/>
            <a:ext cx="2908274" cy="800219"/>
          </a:xfrm>
          <a:prstGeom prst="rect">
            <a:avLst/>
          </a:prstGeom>
          <a:noFill/>
        </p:spPr>
        <p:txBody>
          <a:bodyPr wrap="none" rtlCol="0">
            <a:spAutoFit/>
          </a:bodyPr>
          <a:lstStyle/>
          <a:p>
            <a:r>
              <a:rPr lang="en-US" i="1" dirty="0">
                <a:solidFill>
                  <a:srgbClr val="0F6FC6"/>
                </a:solidFill>
                <a:latin typeface="Calibri"/>
                <a:cs typeface="Calibri"/>
              </a:rPr>
              <a:t>Advisors</a:t>
            </a:r>
            <a:endParaRPr lang="en-US" sz="1800" i="1" dirty="0" smtClean="0"/>
          </a:p>
          <a:p>
            <a:r>
              <a:rPr lang="en-US" sz="1400" i="1" dirty="0">
                <a:solidFill>
                  <a:srgbClr val="0F6FC6"/>
                </a:solidFill>
                <a:latin typeface="Calibri"/>
                <a:cs typeface="Calibri"/>
              </a:rPr>
              <a:t>Dr. Mani Mina, Senior Lecturer</a:t>
            </a:r>
            <a:endParaRPr lang="en-US" sz="1400" i="1" dirty="0" smtClean="0"/>
          </a:p>
          <a:p>
            <a:r>
              <a:rPr lang="en-US" sz="1400" i="1" dirty="0" smtClean="0">
                <a:solidFill>
                  <a:srgbClr val="0F6FC6"/>
                </a:solidFill>
                <a:latin typeface="Calibri"/>
                <a:cs typeface="Calibri"/>
              </a:rPr>
              <a:t>Dr. John </a:t>
            </a:r>
            <a:r>
              <a:rPr lang="en-US" sz="1400" i="1" dirty="0">
                <a:solidFill>
                  <a:srgbClr val="0F6FC6"/>
                </a:solidFill>
                <a:latin typeface="Calibri"/>
                <a:cs typeface="Calibri"/>
              </a:rPr>
              <a:t>Pritchard, Graduate </a:t>
            </a:r>
            <a:r>
              <a:rPr lang="en-US" sz="1400" i="1" dirty="0" smtClean="0">
                <a:solidFill>
                  <a:srgbClr val="0F6FC6"/>
                </a:solidFill>
                <a:latin typeface="Calibri"/>
                <a:cs typeface="Calibri"/>
              </a:rPr>
              <a:t>Student</a:t>
            </a:r>
            <a:endParaRPr lang="en-US" sz="1400" i="1" dirty="0" smtClean="0"/>
          </a:p>
        </p:txBody>
      </p:sp>
      <p:sp>
        <p:nvSpPr>
          <p:cNvPr id="38" name="TextBox 37"/>
          <p:cNvSpPr txBox="1"/>
          <p:nvPr/>
        </p:nvSpPr>
        <p:spPr>
          <a:xfrm>
            <a:off x="8140424" y="5465786"/>
            <a:ext cx="2983187" cy="769441"/>
          </a:xfrm>
          <a:prstGeom prst="rect">
            <a:avLst/>
          </a:prstGeom>
          <a:noFill/>
        </p:spPr>
        <p:txBody>
          <a:bodyPr wrap="square" rtlCol="0">
            <a:spAutoFit/>
          </a:bodyPr>
          <a:lstStyle/>
          <a:p>
            <a:r>
              <a:rPr lang="en-US" sz="1600" i="1" dirty="0">
                <a:solidFill>
                  <a:srgbClr val="0F6FC6"/>
                </a:solidFill>
                <a:latin typeface="Calibri"/>
                <a:cs typeface="Calibri"/>
              </a:rPr>
              <a:t>Client</a:t>
            </a:r>
            <a:endParaRPr lang="en-US" sz="1600" i="1" dirty="0"/>
          </a:p>
          <a:p>
            <a:r>
              <a:rPr lang="en-US" sz="1400" i="1" dirty="0">
                <a:solidFill>
                  <a:srgbClr val="0F6FC6"/>
                </a:solidFill>
                <a:latin typeface="Calibri"/>
                <a:cs typeface="Calibri"/>
              </a:rPr>
              <a:t>Iowa State University High Speed Systems Engineering Lab</a:t>
            </a:r>
            <a:endParaRPr lang="en-US" sz="1400" i="1" dirty="0"/>
          </a:p>
        </p:txBody>
      </p:sp>
      <p:pic>
        <p:nvPicPr>
          <p:cNvPr id="39" name="Pictur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8749" y="2483929"/>
            <a:ext cx="1556972" cy="1554480"/>
          </a:xfrm>
          <a:prstGeom prst="rect">
            <a:avLst/>
          </a:prstGeom>
        </p:spPr>
      </p:pic>
      <p:sp>
        <p:nvSpPr>
          <p:cNvPr id="4" name="TextBox 1"/>
          <p:cNvSpPr txBox="1"/>
          <p:nvPr/>
        </p:nvSpPr>
        <p:spPr>
          <a:xfrm>
            <a:off x="4274042" y="6361333"/>
            <a:ext cx="3640740" cy="230832"/>
          </a:xfrm>
          <a:prstGeom prst="rect">
            <a:avLst/>
          </a:prstGeom>
          <a:noFill/>
        </p:spPr>
        <p:txBody>
          <a:bodyPr wrap="none" rtlCol="0">
            <a:spAutoFit/>
          </a:bodyPr>
          <a:lstStyle/>
          <a:p>
            <a:pPr lvl="0"/>
            <a:r>
              <a:rPr lang="en-US" sz="900">
                <a:solidFill>
                  <a:prstClr val="black">
                    <a:tint val="75000"/>
                  </a:prstClr>
                </a:solidFill>
              </a:rPr>
              <a:t>May15-30: Fast, Compact, High Strength Magnetic Pulse Generator</a:t>
            </a:r>
            <a:endParaRPr lang="en-US" sz="900" dirty="0">
              <a:solidFill>
                <a:prstClr val="black">
                  <a:tint val="75000"/>
                </a:prstClr>
              </a:solidFill>
            </a:endParaRPr>
          </a:p>
        </p:txBody>
      </p:sp>
    </p:spTree>
    <p:extLst>
      <p:ext uri="{BB962C8B-B14F-4D97-AF65-F5344CB8AC3E}">
        <p14:creationId xmlns:p14="http://schemas.microsoft.com/office/powerpoint/2010/main" val="194578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4.googleusercontent.com/oHsxl1xelb-M5tvLvohYuJ_sCJYVR_YFRKztazjE9u0TAKkLnEC4VZpUH_VJC-LfrG32xBDyjPJ7npYB1dSKhsiQYgN6bLb-m8hTWk_gE7art3thrdnDc4tjLMee3dvBuCpbOTQ"/>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2212" y="133570"/>
            <a:ext cx="4533900" cy="60452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2"/>
          <p:cNvSpPr txBox="1">
            <a:spLocks/>
          </p:cNvSpPr>
          <p:nvPr/>
        </p:nvSpPr>
        <p:spPr>
          <a:xfrm>
            <a:off x="677159" y="609600"/>
            <a:ext cx="2750254" cy="1320800"/>
          </a:xfrm>
          <a:prstGeom prst="rect">
            <a:avLst/>
          </a:prstGeom>
        </p:spPr>
        <p:txBody>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Client’s Experiment</a:t>
            </a:r>
            <a:endParaRPr lang="en-US" dirty="0"/>
          </a:p>
        </p:txBody>
      </p:sp>
      <p:sp>
        <p:nvSpPr>
          <p:cNvPr id="7" name="TextBox 1"/>
          <p:cNvSpPr txBox="1"/>
          <p:nvPr/>
        </p:nvSpPr>
        <p:spPr>
          <a:xfrm>
            <a:off x="4274042" y="6361333"/>
            <a:ext cx="3640740" cy="230832"/>
          </a:xfrm>
          <a:prstGeom prst="rect">
            <a:avLst/>
          </a:prstGeom>
          <a:noFill/>
        </p:spPr>
        <p:txBody>
          <a:bodyPr wrap="none" rtlCol="0">
            <a:spAutoFit/>
          </a:bodyPr>
          <a:lstStyle/>
          <a:p>
            <a:pPr lvl="0"/>
            <a:r>
              <a:rPr lang="en-US" sz="900">
                <a:solidFill>
                  <a:prstClr val="black">
                    <a:tint val="75000"/>
                  </a:prstClr>
                </a:solidFill>
              </a:rPr>
              <a:t>May15-30: Fast, Compact, High Strength Magnetic Pulse Generator</a:t>
            </a:r>
            <a:endParaRPr lang="en-US" sz="900" dirty="0">
              <a:solidFill>
                <a:prstClr val="black">
                  <a:tint val="75000"/>
                </a:prstClr>
              </a:solidFill>
            </a:endParaRPr>
          </a:p>
        </p:txBody>
      </p:sp>
    </p:spTree>
    <p:extLst>
      <p:ext uri="{BB962C8B-B14F-4D97-AF65-F5344CB8AC3E}">
        <p14:creationId xmlns:p14="http://schemas.microsoft.com/office/powerpoint/2010/main" val="246312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Test</a:t>
            </a:r>
            <a:endParaRPr lang="en-US" dirty="0"/>
          </a:p>
        </p:txBody>
      </p:sp>
      <p:pic>
        <p:nvPicPr>
          <p:cNvPr id="8" name="Picture 7"/>
          <p:cNvPicPr>
            <a:picLocks noChangeAspect="1"/>
          </p:cNvPicPr>
          <p:nvPr/>
        </p:nvPicPr>
        <p:blipFill>
          <a:blip r:embed="rId3"/>
          <a:stretch>
            <a:fillRect/>
          </a:stretch>
        </p:blipFill>
        <p:spPr>
          <a:xfrm>
            <a:off x="627062" y="1446463"/>
            <a:ext cx="8439150" cy="3124200"/>
          </a:xfrm>
          <a:prstGeom prst="rect">
            <a:avLst/>
          </a:prstGeom>
        </p:spPr>
      </p:pic>
      <p:sp>
        <p:nvSpPr>
          <p:cNvPr id="9" name="Rectangle 8"/>
          <p:cNvSpPr/>
          <p:nvPr/>
        </p:nvSpPr>
        <p:spPr>
          <a:xfrm>
            <a:off x="649294" y="5862935"/>
            <a:ext cx="6092825" cy="461665"/>
          </a:xfrm>
          <a:prstGeom prst="rect">
            <a:avLst/>
          </a:prstGeom>
        </p:spPr>
        <p:txBody>
          <a:bodyPr>
            <a:spAutoFit/>
          </a:bodyPr>
          <a:lstStyle/>
          <a:p>
            <a:pPr>
              <a:spcBef>
                <a:spcPts val="500"/>
              </a:spcBef>
            </a:pPr>
            <a:r>
              <a:rPr lang="en-US" sz="1200" dirty="0" err="1">
                <a:latin typeface="Calibri" panose="020F0502020204030204" pitchFamily="34" charset="0"/>
                <a:ea typeface="Times New Roman" panose="02020603050405020304" pitchFamily="18" charset="0"/>
                <a:cs typeface="Times New Roman" panose="02020603050405020304" pitchFamily="18" charset="0"/>
              </a:rPr>
              <a:t>Tioh</a:t>
            </a:r>
            <a:r>
              <a:rPr lang="en-US" sz="1200" dirty="0">
                <a:latin typeface="Calibri" panose="020F0502020204030204" pitchFamily="34" charset="0"/>
                <a:ea typeface="Times New Roman" panose="02020603050405020304" pitchFamily="18" charset="0"/>
                <a:cs typeface="Times New Roman" panose="02020603050405020304" pitchFamily="18" charset="0"/>
              </a:rPr>
              <a:t>, </a:t>
            </a:r>
            <a:r>
              <a:rPr lang="en-US" sz="1200" dirty="0" err="1">
                <a:latin typeface="Calibri" panose="020F0502020204030204" pitchFamily="34" charset="0"/>
                <a:ea typeface="Times New Roman" panose="02020603050405020304" pitchFamily="18" charset="0"/>
                <a:cs typeface="Times New Roman" panose="02020603050405020304" pitchFamily="18" charset="0"/>
              </a:rPr>
              <a:t>Jin</a:t>
            </a:r>
            <a:r>
              <a:rPr lang="en-US" sz="1200" dirty="0">
                <a:latin typeface="Calibri" panose="020F0502020204030204" pitchFamily="34" charset="0"/>
                <a:ea typeface="Times New Roman" panose="02020603050405020304" pitchFamily="18" charset="0"/>
                <a:cs typeface="Times New Roman" panose="02020603050405020304" pitchFamily="18" charset="0"/>
              </a:rPr>
              <a:t>-Wei, "Interferometric switches for transparent networks: development and integration" (2012). </a:t>
            </a:r>
            <a:r>
              <a:rPr lang="en-US" sz="1200" i="1" dirty="0">
                <a:latin typeface="Calibri" panose="020F0502020204030204" pitchFamily="34" charset="0"/>
                <a:ea typeface="Times New Roman" panose="02020603050405020304" pitchFamily="18" charset="0"/>
                <a:cs typeface="Times New Roman" panose="02020603050405020304" pitchFamily="18" charset="0"/>
              </a:rPr>
              <a:t>Graduate Theses and Dissertations.</a:t>
            </a:r>
            <a:r>
              <a:rPr lang="en-US" sz="1200" dirty="0">
                <a:latin typeface="Calibri" panose="020F0502020204030204" pitchFamily="34" charset="0"/>
                <a:ea typeface="Times New Roman" panose="02020603050405020304" pitchFamily="18" charset="0"/>
                <a:cs typeface="Times New Roman" panose="02020603050405020304" pitchFamily="18" charset="0"/>
              </a:rPr>
              <a:t> Paper 12487.</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Up Arrow 9"/>
          <p:cNvSpPr/>
          <p:nvPr/>
        </p:nvSpPr>
        <p:spPr>
          <a:xfrm>
            <a:off x="3503612" y="3805417"/>
            <a:ext cx="457200" cy="7652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404275" y="4575630"/>
            <a:ext cx="2868414" cy="369332"/>
          </a:xfrm>
          <a:prstGeom prst="rect">
            <a:avLst/>
          </a:prstGeom>
          <a:noFill/>
        </p:spPr>
        <p:txBody>
          <a:bodyPr wrap="none" rtlCol="0">
            <a:spAutoFit/>
          </a:bodyPr>
          <a:lstStyle/>
          <a:p>
            <a:r>
              <a:rPr lang="en-US" dirty="0" err="1" smtClean="0"/>
              <a:t>Transimpedance</a:t>
            </a:r>
            <a:r>
              <a:rPr lang="en-US" dirty="0" smtClean="0"/>
              <a:t> Amplifier</a:t>
            </a:r>
            <a:endParaRPr lang="en-US" dirty="0"/>
          </a:p>
        </p:txBody>
      </p:sp>
      <p:sp>
        <p:nvSpPr>
          <p:cNvPr id="12" name="TextBox 2"/>
          <p:cNvSpPr txBox="1"/>
          <p:nvPr/>
        </p:nvSpPr>
        <p:spPr>
          <a:xfrm>
            <a:off x="4274042" y="6361333"/>
            <a:ext cx="3640740" cy="230832"/>
          </a:xfrm>
          <a:prstGeom prst="rect">
            <a:avLst/>
          </a:prstGeom>
          <a:noFill/>
        </p:spPr>
        <p:txBody>
          <a:bodyPr wrap="none" rtlCol="0">
            <a:spAutoFit/>
          </a:bodyPr>
          <a:lstStyle/>
          <a:p>
            <a:pPr lvl="0"/>
            <a:r>
              <a:rPr lang="en-US" sz="900">
                <a:solidFill>
                  <a:prstClr val="black">
                    <a:tint val="75000"/>
                  </a:prstClr>
                </a:solidFill>
              </a:rPr>
              <a:t>May15-30: Fast, Compact, High Strength Magnetic Pulse Generator</a:t>
            </a:r>
            <a:endParaRPr lang="en-US" sz="900" dirty="0">
              <a:solidFill>
                <a:prstClr val="black">
                  <a:tint val="75000"/>
                </a:prstClr>
              </a:solidFill>
            </a:endParaRPr>
          </a:p>
        </p:txBody>
      </p:sp>
    </p:spTree>
    <p:extLst>
      <p:ext uri="{BB962C8B-B14F-4D97-AF65-F5344CB8AC3E}">
        <p14:creationId xmlns:p14="http://schemas.microsoft.com/office/powerpoint/2010/main" val="321321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a:t>
            </a:r>
            <a:r>
              <a:rPr lang="en-US"/>
              <a:t> Test </a:t>
            </a:r>
            <a:r>
              <a:rPr lang="en-US" smtClean="0"/>
              <a:t>Results</a:t>
            </a:r>
            <a:endParaRPr lang="en-US" dirty="0"/>
          </a:p>
        </p:txBody>
      </p:sp>
      <p:pic>
        <p:nvPicPr>
          <p:cNvPr id="10" name="Picture 9" descr="\\iastate.edu\cyfiles\ajkaas\Documents\tek0011.bmp"/>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0731" y="2133601"/>
            <a:ext cx="3932935" cy="2895600"/>
          </a:xfrm>
          <a:prstGeom prst="rect">
            <a:avLst/>
          </a:prstGeom>
          <a:noFill/>
          <a:ln>
            <a:noFill/>
          </a:ln>
        </p:spPr>
      </p:pic>
      <p:sp>
        <p:nvSpPr>
          <p:cNvPr id="7" name="TextBox 3"/>
          <p:cNvSpPr txBox="1"/>
          <p:nvPr/>
        </p:nvSpPr>
        <p:spPr>
          <a:xfrm>
            <a:off x="4348654" y="6361333"/>
            <a:ext cx="3640740" cy="230832"/>
          </a:xfrm>
          <a:prstGeom prst="rect">
            <a:avLst/>
          </a:prstGeom>
          <a:noFill/>
        </p:spPr>
        <p:txBody>
          <a:bodyPr wrap="none" rtlCol="0">
            <a:spAutoFit/>
          </a:bodyPr>
          <a:lstStyle/>
          <a:p>
            <a:pPr lvl="0"/>
            <a:r>
              <a:rPr lang="en-US" sz="900">
                <a:solidFill>
                  <a:prstClr val="black">
                    <a:tint val="75000"/>
                  </a:prstClr>
                </a:solidFill>
              </a:rPr>
              <a:t>May15-30: Fast, Compact, High Strength Magnetic Pulse Generator</a:t>
            </a:r>
            <a:endParaRPr lang="en-US" sz="900" dirty="0">
              <a:solidFill>
                <a:prstClr val="black">
                  <a:tint val="75000"/>
                </a:prstClr>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12" y="2133600"/>
            <a:ext cx="3883696" cy="28956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5776" y="2133600"/>
            <a:ext cx="3860800" cy="2895600"/>
          </a:xfrm>
          <a:prstGeom prst="rect">
            <a:avLst/>
          </a:prstGeom>
        </p:spPr>
      </p:pic>
      <p:sp>
        <p:nvSpPr>
          <p:cNvPr id="5" name="TextBox 4"/>
          <p:cNvSpPr txBox="1"/>
          <p:nvPr/>
        </p:nvSpPr>
        <p:spPr>
          <a:xfrm>
            <a:off x="1354259" y="5232400"/>
            <a:ext cx="1324402" cy="369332"/>
          </a:xfrm>
          <a:prstGeom prst="rect">
            <a:avLst/>
          </a:prstGeom>
          <a:noFill/>
        </p:spPr>
        <p:txBody>
          <a:bodyPr wrap="none" rtlCol="0">
            <a:spAutoFit/>
          </a:bodyPr>
          <a:lstStyle/>
          <a:p>
            <a:r>
              <a:rPr lang="en-US" dirty="0" smtClean="0"/>
              <a:t>2.8 V Input</a:t>
            </a:r>
            <a:endParaRPr lang="en-US" dirty="0"/>
          </a:p>
        </p:txBody>
      </p:sp>
      <p:sp>
        <p:nvSpPr>
          <p:cNvPr id="8" name="TextBox 7"/>
          <p:cNvSpPr txBox="1"/>
          <p:nvPr/>
        </p:nvSpPr>
        <p:spPr>
          <a:xfrm>
            <a:off x="5391571" y="5232400"/>
            <a:ext cx="1324402" cy="369332"/>
          </a:xfrm>
          <a:prstGeom prst="rect">
            <a:avLst/>
          </a:prstGeom>
          <a:noFill/>
        </p:spPr>
        <p:txBody>
          <a:bodyPr wrap="none" rtlCol="0">
            <a:spAutoFit/>
          </a:bodyPr>
          <a:lstStyle/>
          <a:p>
            <a:r>
              <a:rPr lang="en-US" dirty="0" smtClean="0"/>
              <a:t>2.9 V Input</a:t>
            </a:r>
            <a:endParaRPr lang="en-US" dirty="0"/>
          </a:p>
        </p:txBody>
      </p:sp>
      <p:sp>
        <p:nvSpPr>
          <p:cNvPr id="9" name="TextBox 8"/>
          <p:cNvSpPr txBox="1"/>
          <p:nvPr/>
        </p:nvSpPr>
        <p:spPr>
          <a:xfrm>
            <a:off x="9424997" y="5232400"/>
            <a:ext cx="1324402" cy="369332"/>
          </a:xfrm>
          <a:prstGeom prst="rect">
            <a:avLst/>
          </a:prstGeom>
          <a:solidFill>
            <a:schemeClr val="bg1"/>
          </a:solidFill>
        </p:spPr>
        <p:txBody>
          <a:bodyPr wrap="none" rtlCol="0">
            <a:spAutoFit/>
          </a:bodyPr>
          <a:lstStyle/>
          <a:p>
            <a:r>
              <a:rPr lang="en-US" dirty="0" smtClean="0"/>
              <a:t>3.0 V Input</a:t>
            </a:r>
            <a:endParaRPr lang="en-US" dirty="0"/>
          </a:p>
        </p:txBody>
      </p:sp>
    </p:spTree>
    <p:extLst>
      <p:ext uri="{BB962C8B-B14F-4D97-AF65-F5344CB8AC3E}">
        <p14:creationId xmlns:p14="http://schemas.microsoft.com/office/powerpoint/2010/main" val="348417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Theoretical</a:t>
            </a:r>
            <a:r>
              <a:rPr lang="en-US"/>
              <a:t> Results vs Actual Discrepancy </a:t>
            </a:r>
            <a:r>
              <a:rPr lang="en-US" dirty="0"/>
              <a:t>Speculation</a:t>
            </a:r>
          </a:p>
        </p:txBody>
      </p:sp>
      <p:sp>
        <p:nvSpPr>
          <p:cNvPr id="3" name="Content Placeholder 2"/>
          <p:cNvSpPr>
            <a:spLocks noGrp="1"/>
          </p:cNvSpPr>
          <p:nvPr>
            <p:ph idx="1"/>
          </p:nvPr>
        </p:nvSpPr>
        <p:spPr/>
        <p:txBody>
          <a:bodyPr/>
          <a:lstStyle/>
          <a:p>
            <a:r>
              <a:rPr lang="en-US" dirty="0"/>
              <a:t>Magneto-optic material saturated at 225 G</a:t>
            </a:r>
          </a:p>
          <a:p>
            <a:r>
              <a:rPr lang="en-US" dirty="0"/>
              <a:t>Current sense resistor voltage </a:t>
            </a:r>
            <a:r>
              <a:rPr lang="en-US" sz="1800" dirty="0"/>
              <a:t>≈</a:t>
            </a:r>
            <a:r>
              <a:rPr lang="en-US" dirty="0"/>
              <a:t> 750 mV</a:t>
            </a:r>
          </a:p>
          <a:p>
            <a:pPr lvl="1"/>
            <a:r>
              <a:rPr lang="en-US" dirty="0"/>
              <a:t>Current through coil ≈ 15 A</a:t>
            </a:r>
          </a:p>
          <a:p>
            <a:pPr lvl="2"/>
            <a:r>
              <a:rPr lang="en-US" dirty="0"/>
              <a:t>B ≈ 112 </a:t>
            </a:r>
            <a:r>
              <a:rPr lang="en-US" dirty="0" smtClean="0"/>
              <a:t>G</a:t>
            </a:r>
            <a:endParaRPr lang="en-US" dirty="0" smtClean="0"/>
          </a:p>
          <a:p>
            <a:r>
              <a:rPr lang="en-US" dirty="0" smtClean="0"/>
              <a:t>Many </a:t>
            </a:r>
            <a:r>
              <a:rPr lang="en-US" dirty="0" smtClean="0"/>
              <a:t>factors could be responsible</a:t>
            </a:r>
          </a:p>
          <a:p>
            <a:pPr lvl="1"/>
            <a:r>
              <a:rPr lang="en-US" dirty="0" smtClean="0"/>
              <a:t>Magnetic permeability</a:t>
            </a:r>
          </a:p>
          <a:p>
            <a:pPr lvl="1"/>
            <a:r>
              <a:rPr lang="en-US" dirty="0" smtClean="0"/>
              <a:t>Imperfect coil</a:t>
            </a:r>
          </a:p>
          <a:p>
            <a:pPr lvl="1"/>
            <a:r>
              <a:rPr lang="en-US" dirty="0" smtClean="0"/>
              <a:t>Sensitivity of the MO material</a:t>
            </a:r>
          </a:p>
          <a:p>
            <a:pPr lvl="1"/>
            <a:r>
              <a:rPr lang="en-US" dirty="0" smtClean="0"/>
              <a:t>Human </a:t>
            </a:r>
            <a:r>
              <a:rPr lang="en-US" dirty="0" smtClean="0"/>
              <a:t>error</a:t>
            </a:r>
          </a:p>
          <a:p>
            <a:r>
              <a:rPr lang="en-US" dirty="0" smtClean="0"/>
              <a:t>Ongoing investigation</a:t>
            </a:r>
            <a:endParaRPr lang="en-US" dirty="0"/>
          </a:p>
        </p:txBody>
      </p:sp>
      <p:sp>
        <p:nvSpPr>
          <p:cNvPr id="8" name="TextBox 9"/>
          <p:cNvSpPr txBox="1"/>
          <p:nvPr/>
        </p:nvSpPr>
        <p:spPr>
          <a:xfrm>
            <a:off x="4274042" y="6361333"/>
            <a:ext cx="3640740" cy="230832"/>
          </a:xfrm>
          <a:prstGeom prst="rect">
            <a:avLst/>
          </a:prstGeom>
          <a:noFill/>
        </p:spPr>
        <p:txBody>
          <a:bodyPr wrap="none" rtlCol="0">
            <a:spAutoFit/>
          </a:bodyPr>
          <a:lstStyle/>
          <a:p>
            <a:pPr lvl="0"/>
            <a:r>
              <a:rPr lang="en-US" sz="900">
                <a:solidFill>
                  <a:prstClr val="black">
                    <a:tint val="75000"/>
                  </a:prstClr>
                </a:solidFill>
              </a:rPr>
              <a:t>May15-30: Fast, Compact, High Strength Magnetic Pulse Generator</a:t>
            </a:r>
            <a:endParaRPr lang="en-US" sz="900" dirty="0">
              <a:solidFill>
                <a:prstClr val="black">
                  <a:tint val="75000"/>
                </a:prstClr>
              </a:solidFill>
            </a:endParaRPr>
          </a:p>
        </p:txBody>
      </p:sp>
    </p:spTree>
    <p:extLst>
      <p:ext uri="{BB962C8B-B14F-4D97-AF65-F5344CB8AC3E}">
        <p14:creationId xmlns:p14="http://schemas.microsoft.com/office/powerpoint/2010/main" val="141144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Achievement of requirements demonstrated to client</a:t>
            </a:r>
          </a:p>
          <a:p>
            <a:r>
              <a:rPr lang="en-US" dirty="0" smtClean="0"/>
              <a:t>Wire-to-board connector allows various coils to be used for other applications such as</a:t>
            </a:r>
          </a:p>
          <a:p>
            <a:pPr lvl="1"/>
            <a:r>
              <a:rPr lang="en-US" dirty="0" smtClean="0"/>
              <a:t>Megawatt Q-switched laser systems</a:t>
            </a:r>
          </a:p>
          <a:p>
            <a:pPr lvl="1"/>
            <a:r>
              <a:rPr lang="en-US" dirty="0" smtClean="0"/>
              <a:t>Research in </a:t>
            </a:r>
            <a:r>
              <a:rPr lang="en-US" dirty="0" err="1" smtClean="0"/>
              <a:t>biomagnetism</a:t>
            </a:r>
            <a:endParaRPr lang="en-US" dirty="0" smtClean="0"/>
          </a:p>
          <a:p>
            <a:pPr lvl="1"/>
            <a:r>
              <a:rPr lang="en-US" dirty="0" smtClean="0"/>
              <a:t>Small solenoid systems</a:t>
            </a:r>
          </a:p>
        </p:txBody>
      </p:sp>
      <p:sp>
        <p:nvSpPr>
          <p:cNvPr id="7" name="TextBox 4"/>
          <p:cNvSpPr txBox="1"/>
          <p:nvPr/>
        </p:nvSpPr>
        <p:spPr>
          <a:xfrm>
            <a:off x="4274042" y="6361333"/>
            <a:ext cx="3640740" cy="230832"/>
          </a:xfrm>
          <a:prstGeom prst="rect">
            <a:avLst/>
          </a:prstGeom>
          <a:noFill/>
        </p:spPr>
        <p:txBody>
          <a:bodyPr wrap="none" rtlCol="0">
            <a:spAutoFit/>
          </a:bodyPr>
          <a:lstStyle/>
          <a:p>
            <a:pPr lvl="0"/>
            <a:r>
              <a:rPr lang="en-US" sz="900">
                <a:solidFill>
                  <a:prstClr val="black">
                    <a:tint val="75000"/>
                  </a:prstClr>
                </a:solidFill>
              </a:rPr>
              <a:t>May15-30: Fast, Compact, High Strength Magnetic Pulse Generator</a:t>
            </a:r>
            <a:endParaRPr lang="en-US" sz="900" dirty="0">
              <a:solidFill>
                <a:prstClr val="black">
                  <a:tint val="75000"/>
                </a:prstClr>
              </a:solidFill>
            </a:endParaRPr>
          </a:p>
        </p:txBody>
      </p:sp>
    </p:spTree>
    <p:extLst>
      <p:ext uri="{BB962C8B-B14F-4D97-AF65-F5344CB8AC3E}">
        <p14:creationId xmlns:p14="http://schemas.microsoft.com/office/powerpoint/2010/main" val="313473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351212" y="0"/>
            <a:ext cx="8594429" cy="1320800"/>
          </a:xfrm>
          <a:prstGeom prst="rect">
            <a:avLst/>
          </a:prstGeom>
        </p:spPr>
        <p:txBody>
          <a:bodyPr vert="horz" lIns="91440" tIns="45720" rIns="91440" bIns="45720" rtlCol="0" anchor="t">
            <a:normAutofit/>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600" dirty="0" smtClean="0"/>
              <a:t>Questions?</a:t>
            </a:r>
            <a:endParaRPr lang="en-US" sz="6600" dirty="0"/>
          </a:p>
        </p:txBody>
      </p:sp>
      <p:pic>
        <p:nvPicPr>
          <p:cNvPr id="7"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1843" t="1558" r="7894" b="278"/>
          <a:stretch/>
        </p:blipFill>
        <p:spPr>
          <a:xfrm>
            <a:off x="1903412" y="1240763"/>
            <a:ext cx="6972301" cy="4800600"/>
          </a:xfrm>
          <a:prstGeom prst="rect">
            <a:avLst/>
          </a:prstGeom>
        </p:spPr>
      </p:pic>
      <p:sp>
        <p:nvSpPr>
          <p:cNvPr id="9" name="Title 1"/>
          <p:cNvSpPr txBox="1">
            <a:spLocks/>
          </p:cNvSpPr>
          <p:nvPr/>
        </p:nvSpPr>
        <p:spPr>
          <a:xfrm>
            <a:off x="3351212" y="0"/>
            <a:ext cx="8594429" cy="1320800"/>
          </a:xfrm>
          <a:prstGeom prst="rect">
            <a:avLst/>
          </a:prstGeom>
        </p:spPr>
        <p:txBody>
          <a:bodyPr vert="horz" lIns="91440" tIns="45720" rIns="91440" bIns="45720" rtlCol="0" anchor="t">
            <a:normAutofit/>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600" dirty="0" smtClean="0"/>
              <a:t>Questions?</a:t>
            </a:r>
            <a:endParaRPr lang="en-US" sz="6600" dirty="0"/>
          </a:p>
        </p:txBody>
      </p:sp>
      <p:pic>
        <p:nvPicPr>
          <p:cNvPr id="10"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1843" t="1558" r="7894" b="278"/>
          <a:stretch/>
        </p:blipFill>
        <p:spPr>
          <a:xfrm>
            <a:off x="1903412" y="1240763"/>
            <a:ext cx="6972301" cy="4800600"/>
          </a:xfrm>
          <a:prstGeom prst="rect">
            <a:avLst/>
          </a:prstGeom>
        </p:spPr>
      </p:pic>
      <p:sp>
        <p:nvSpPr>
          <p:cNvPr id="13" name="Title 1"/>
          <p:cNvSpPr txBox="1">
            <a:spLocks/>
          </p:cNvSpPr>
          <p:nvPr/>
        </p:nvSpPr>
        <p:spPr>
          <a:xfrm>
            <a:off x="3351212" y="0"/>
            <a:ext cx="8594429" cy="1320800"/>
          </a:xfrm>
          <a:prstGeom prst="rect">
            <a:avLst/>
          </a:prstGeom>
        </p:spPr>
        <p:txBody>
          <a:bodyPr vert="horz" lIns="91440" tIns="45720" rIns="91440" bIns="45720" rtlCol="0" anchor="t">
            <a:normAutofit/>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600" dirty="0" smtClean="0"/>
              <a:t>Questions?</a:t>
            </a:r>
            <a:endParaRPr lang="en-US" sz="6600" dirty="0"/>
          </a:p>
        </p:txBody>
      </p:sp>
      <p:pic>
        <p:nvPicPr>
          <p:cNvPr id="14"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1843" t="1558" r="7894" b="278"/>
          <a:stretch/>
        </p:blipFill>
        <p:spPr>
          <a:xfrm>
            <a:off x="1903412" y="1240763"/>
            <a:ext cx="6972301" cy="4800600"/>
          </a:xfrm>
          <a:prstGeom prst="rect">
            <a:avLst/>
          </a:prstGeom>
        </p:spPr>
      </p:pic>
      <p:sp>
        <p:nvSpPr>
          <p:cNvPr id="17" name="Title 1"/>
          <p:cNvSpPr txBox="1">
            <a:spLocks/>
          </p:cNvSpPr>
          <p:nvPr/>
        </p:nvSpPr>
        <p:spPr>
          <a:xfrm>
            <a:off x="3351212" y="0"/>
            <a:ext cx="8594429" cy="1320800"/>
          </a:xfrm>
          <a:prstGeom prst="rect">
            <a:avLst/>
          </a:prstGeom>
        </p:spPr>
        <p:txBody>
          <a:bodyPr vert="horz" lIns="91440" tIns="45720" rIns="91440" bIns="45720" rtlCol="0" anchor="t">
            <a:normAutofit/>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600" dirty="0" smtClean="0"/>
              <a:t>Questions?</a:t>
            </a:r>
            <a:endParaRPr lang="en-US" sz="6600" dirty="0"/>
          </a:p>
        </p:txBody>
      </p:sp>
      <p:pic>
        <p:nvPicPr>
          <p:cNvPr id="18"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1843" t="1558" r="7894" b="278"/>
          <a:stretch/>
        </p:blipFill>
        <p:spPr>
          <a:xfrm>
            <a:off x="1903412" y="1240763"/>
            <a:ext cx="6972301" cy="4800600"/>
          </a:xfrm>
          <a:prstGeom prst="rect">
            <a:avLst/>
          </a:prstGeom>
        </p:spPr>
      </p:pic>
      <p:sp>
        <p:nvSpPr>
          <p:cNvPr id="15" name="TextBox 1"/>
          <p:cNvSpPr txBox="1"/>
          <p:nvPr/>
        </p:nvSpPr>
        <p:spPr>
          <a:xfrm>
            <a:off x="4274042" y="6361333"/>
            <a:ext cx="3640740" cy="230832"/>
          </a:xfrm>
          <a:prstGeom prst="rect">
            <a:avLst/>
          </a:prstGeom>
          <a:noFill/>
        </p:spPr>
        <p:txBody>
          <a:bodyPr wrap="none" rtlCol="0">
            <a:spAutoFit/>
          </a:bodyPr>
          <a:lstStyle/>
          <a:p>
            <a:pPr lvl="0"/>
            <a:r>
              <a:rPr lang="en-US" sz="900">
                <a:solidFill>
                  <a:prstClr val="black">
                    <a:tint val="75000"/>
                  </a:prstClr>
                </a:solidFill>
              </a:rPr>
              <a:t>May15-30: Fast, Compact, High Strength Magnetic Pulse Generator</a:t>
            </a:r>
            <a:endParaRPr lang="en-US" sz="900" dirty="0">
              <a:solidFill>
                <a:prstClr val="black">
                  <a:tint val="75000"/>
                </a:prstClr>
              </a:solidFill>
            </a:endParaRPr>
          </a:p>
        </p:txBody>
      </p:sp>
    </p:spTree>
    <p:extLst>
      <p:ext uri="{BB962C8B-B14F-4D97-AF65-F5344CB8AC3E}">
        <p14:creationId xmlns:p14="http://schemas.microsoft.com/office/powerpoint/2010/main" val="370141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3.googleusercontent.com/RP_tGKQtNV0bpKW2gTyXsyj8EujJgwOnG8QbHiWs2mXIEkO3cIcBsmZJKhEo05vcNQSCoAKKhKE6UjL5rqkn0uDm2MNMY8NyI_wlFCdr3yAkp-vZk8PemsDqOBLMFt4bMSgv9Z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8164" y="533400"/>
            <a:ext cx="4000500" cy="5334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1"/>
          <p:cNvSpPr txBox="1"/>
          <p:nvPr/>
        </p:nvSpPr>
        <p:spPr>
          <a:xfrm>
            <a:off x="4274042" y="6361333"/>
            <a:ext cx="3640740" cy="230832"/>
          </a:xfrm>
          <a:prstGeom prst="rect">
            <a:avLst/>
          </a:prstGeom>
          <a:noFill/>
        </p:spPr>
        <p:txBody>
          <a:bodyPr wrap="none" rtlCol="0">
            <a:spAutoFit/>
          </a:bodyPr>
          <a:lstStyle/>
          <a:p>
            <a:pPr lvl="0"/>
            <a:r>
              <a:rPr lang="en-US" sz="900">
                <a:solidFill>
                  <a:prstClr val="black">
                    <a:tint val="75000"/>
                  </a:prstClr>
                </a:solidFill>
              </a:rPr>
              <a:t>May15-30: Fast, Compact, High Strength Magnetic Pulse Generator</a:t>
            </a:r>
            <a:endParaRPr lang="en-US" sz="900" dirty="0">
              <a:solidFill>
                <a:prstClr val="black">
                  <a:tint val="75000"/>
                </a:prstClr>
              </a:solidFill>
            </a:endParaRPr>
          </a:p>
        </p:txBody>
      </p:sp>
    </p:spTree>
    <p:extLst>
      <p:ext uri="{BB962C8B-B14F-4D97-AF65-F5344CB8AC3E}">
        <p14:creationId xmlns:p14="http://schemas.microsoft.com/office/powerpoint/2010/main" val="234082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Results</a:t>
            </a:r>
            <a:endParaRPr lang="en-US" dirty="0"/>
          </a:p>
        </p:txBody>
      </p:sp>
      <p:pic>
        <p:nvPicPr>
          <p:cNvPr id="5" name="Picture 4"/>
          <p:cNvPicPr>
            <a:picLocks noChangeAspect="1"/>
          </p:cNvPicPr>
          <p:nvPr/>
        </p:nvPicPr>
        <p:blipFill>
          <a:blip r:embed="rId3"/>
          <a:stretch>
            <a:fillRect/>
          </a:stretch>
        </p:blipFill>
        <p:spPr>
          <a:xfrm>
            <a:off x="5561012" y="1524000"/>
            <a:ext cx="4714875" cy="4191000"/>
          </a:xfrm>
          <a:prstGeom prst="rect">
            <a:avLst/>
          </a:prstGeom>
        </p:spPr>
      </p:pic>
      <p:sp>
        <p:nvSpPr>
          <p:cNvPr id="6" name="TextBox 5"/>
          <p:cNvSpPr txBox="1"/>
          <p:nvPr/>
        </p:nvSpPr>
        <p:spPr>
          <a:xfrm>
            <a:off x="6953152" y="5715000"/>
            <a:ext cx="1930593" cy="369332"/>
          </a:xfrm>
          <a:prstGeom prst="rect">
            <a:avLst/>
          </a:prstGeom>
          <a:noFill/>
        </p:spPr>
        <p:txBody>
          <a:bodyPr wrap="none" rtlCol="0">
            <a:spAutoFit/>
          </a:bodyPr>
          <a:lstStyle/>
          <a:p>
            <a:r>
              <a:rPr lang="en-US" dirty="0" smtClean="0"/>
              <a:t>Expected Results</a:t>
            </a:r>
          </a:p>
        </p:txBody>
      </p:sp>
      <p:pic>
        <p:nvPicPr>
          <p:cNvPr id="7" name="Picture 6"/>
          <p:cNvPicPr>
            <a:picLocks noChangeAspect="1"/>
          </p:cNvPicPr>
          <p:nvPr/>
        </p:nvPicPr>
        <p:blipFill>
          <a:blip r:embed="rId4"/>
          <a:stretch>
            <a:fillRect/>
          </a:stretch>
        </p:blipFill>
        <p:spPr>
          <a:xfrm>
            <a:off x="1446212" y="1359048"/>
            <a:ext cx="2809213" cy="4319166"/>
          </a:xfrm>
          <a:prstGeom prst="rect">
            <a:avLst/>
          </a:prstGeom>
        </p:spPr>
      </p:pic>
      <p:sp>
        <p:nvSpPr>
          <p:cNvPr id="8" name="TextBox 7"/>
          <p:cNvSpPr txBox="1"/>
          <p:nvPr/>
        </p:nvSpPr>
        <p:spPr>
          <a:xfrm>
            <a:off x="1983480" y="5675123"/>
            <a:ext cx="1920975" cy="369332"/>
          </a:xfrm>
          <a:prstGeom prst="rect">
            <a:avLst/>
          </a:prstGeom>
          <a:noFill/>
        </p:spPr>
        <p:txBody>
          <a:bodyPr wrap="none" rtlCol="0">
            <a:spAutoFit/>
          </a:bodyPr>
          <a:lstStyle/>
          <a:p>
            <a:r>
              <a:rPr lang="en-US" dirty="0" smtClean="0"/>
              <a:t>Obtained Results</a:t>
            </a:r>
          </a:p>
        </p:txBody>
      </p:sp>
      <p:sp>
        <p:nvSpPr>
          <p:cNvPr id="10" name="TextBox 2"/>
          <p:cNvSpPr txBox="1"/>
          <p:nvPr/>
        </p:nvSpPr>
        <p:spPr>
          <a:xfrm>
            <a:off x="4274042" y="6361333"/>
            <a:ext cx="3640740" cy="230832"/>
          </a:xfrm>
          <a:prstGeom prst="rect">
            <a:avLst/>
          </a:prstGeom>
          <a:noFill/>
        </p:spPr>
        <p:txBody>
          <a:bodyPr wrap="none" rtlCol="0">
            <a:spAutoFit/>
          </a:bodyPr>
          <a:lstStyle/>
          <a:p>
            <a:pPr lvl="0"/>
            <a:r>
              <a:rPr lang="en-US" sz="900">
                <a:solidFill>
                  <a:prstClr val="black">
                    <a:tint val="75000"/>
                  </a:prstClr>
                </a:solidFill>
              </a:rPr>
              <a:t>May15-30: Fast, Compact, High Strength Magnetic Pulse Generator</a:t>
            </a:r>
            <a:endParaRPr lang="en-US" sz="900" dirty="0">
              <a:solidFill>
                <a:prstClr val="black">
                  <a:tint val="75000"/>
                </a:prstClr>
              </a:solidFill>
            </a:endParaRPr>
          </a:p>
        </p:txBody>
      </p:sp>
    </p:spTree>
    <p:extLst>
      <p:ext uri="{BB962C8B-B14F-4D97-AF65-F5344CB8AC3E}">
        <p14:creationId xmlns:p14="http://schemas.microsoft.com/office/powerpoint/2010/main" val="358900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247" y="403974"/>
            <a:ext cx="8594429" cy="1320800"/>
          </a:xfrm>
        </p:spPr>
        <p:txBody>
          <a:bodyPr/>
          <a:lstStyle/>
          <a:p>
            <a:r>
              <a:rPr lang="en-US"/>
              <a:t>Coil Equations</a:t>
            </a:r>
          </a:p>
        </p:txBody>
      </p:sp>
      <p:sp>
        <p:nvSpPr>
          <p:cNvPr id="3" name="Text Placeholder 2"/>
          <p:cNvSpPr>
            <a:spLocks noGrp="1"/>
          </p:cNvSpPr>
          <p:nvPr>
            <p:ph type="body" idx="1"/>
          </p:nvPr>
        </p:nvSpPr>
        <p:spPr>
          <a:xfrm>
            <a:off x="695440" y="1512527"/>
            <a:ext cx="4184533" cy="576262"/>
          </a:xfrm>
        </p:spPr>
        <p:txBody>
          <a:bodyPr/>
          <a:lstStyle/>
          <a:p>
            <a:r>
              <a:rPr lang="en-US"/>
              <a:t>Single Coil Calculations</a:t>
            </a:r>
          </a:p>
        </p:txBody>
      </p:sp>
      <p:pic>
        <p:nvPicPr>
          <p:cNvPr id="8" name="Content Placeholder 7" descr="sn1.PNG"/>
          <p:cNvPicPr>
            <a:picLocks noGrp="1" noChangeAspect="1"/>
          </p:cNvPicPr>
          <p:nvPr>
            <p:ph sz="half" idx="2"/>
          </p:nvPr>
        </p:nvPicPr>
        <p:blipFill>
          <a:blip r:embed="rId3"/>
          <a:stretch>
            <a:fillRect/>
          </a:stretch>
        </p:blipFill>
        <p:spPr>
          <a:xfrm>
            <a:off x="216157" y="2301667"/>
            <a:ext cx="6074910" cy="576957"/>
          </a:xfrm>
        </p:spPr>
      </p:pic>
      <p:sp>
        <p:nvSpPr>
          <p:cNvPr id="5" name="Text Placeholder 4"/>
          <p:cNvSpPr>
            <a:spLocks noGrp="1"/>
          </p:cNvSpPr>
          <p:nvPr>
            <p:ph type="body" sz="quarter" idx="3"/>
          </p:nvPr>
        </p:nvSpPr>
        <p:spPr>
          <a:xfrm>
            <a:off x="5065373" y="3832974"/>
            <a:ext cx="4184528" cy="576262"/>
          </a:xfrm>
        </p:spPr>
        <p:txBody>
          <a:bodyPr/>
          <a:lstStyle/>
          <a:p>
            <a:r>
              <a:rPr lang="en-US"/>
              <a:t>Helmholtz Coil Calculations</a:t>
            </a:r>
          </a:p>
        </p:txBody>
      </p:sp>
      <p:pic>
        <p:nvPicPr>
          <p:cNvPr id="9" name="Content Placeholder 8" descr="sn2.PNG"/>
          <p:cNvPicPr>
            <a:picLocks noGrp="1" noChangeAspect="1"/>
          </p:cNvPicPr>
          <p:nvPr>
            <p:ph sz="quarter" idx="4"/>
          </p:nvPr>
        </p:nvPicPr>
        <p:blipFill>
          <a:blip r:embed="rId4"/>
          <a:stretch>
            <a:fillRect/>
          </a:stretch>
        </p:blipFill>
        <p:spPr>
          <a:xfrm>
            <a:off x="5027782" y="4856977"/>
            <a:ext cx="6449888" cy="696695"/>
          </a:xfrm>
        </p:spPr>
      </p:pic>
      <p:pic>
        <p:nvPicPr>
          <p:cNvPr id="10" name="Picture 9" descr="snr1.PNG"/>
          <p:cNvPicPr>
            <a:picLocks noChangeAspect="1"/>
          </p:cNvPicPr>
          <p:nvPr/>
        </p:nvPicPr>
        <p:blipFill>
          <a:blip r:embed="rId5"/>
          <a:stretch>
            <a:fillRect/>
          </a:stretch>
        </p:blipFill>
        <p:spPr>
          <a:xfrm>
            <a:off x="563872" y="3043834"/>
            <a:ext cx="3991664" cy="635434"/>
          </a:xfrm>
          <a:prstGeom prst="rect">
            <a:avLst/>
          </a:prstGeom>
        </p:spPr>
      </p:pic>
      <p:pic>
        <p:nvPicPr>
          <p:cNvPr id="11" name="Picture 10" descr="snr2.PNG"/>
          <p:cNvPicPr>
            <a:picLocks noChangeAspect="1"/>
          </p:cNvPicPr>
          <p:nvPr/>
        </p:nvPicPr>
        <p:blipFill>
          <a:blip r:embed="rId6"/>
          <a:stretch>
            <a:fillRect/>
          </a:stretch>
        </p:blipFill>
        <p:spPr>
          <a:xfrm>
            <a:off x="4980794" y="5617933"/>
            <a:ext cx="5883078" cy="545230"/>
          </a:xfrm>
          <a:prstGeom prst="rect">
            <a:avLst/>
          </a:prstGeom>
        </p:spPr>
      </p:pic>
      <p:pic>
        <p:nvPicPr>
          <p:cNvPr id="12" name="Picture 11" descr="snr12.PNG"/>
          <p:cNvPicPr>
            <a:picLocks noChangeAspect="1"/>
          </p:cNvPicPr>
          <p:nvPr/>
        </p:nvPicPr>
        <p:blipFill>
          <a:blip r:embed="rId7"/>
          <a:stretch>
            <a:fillRect/>
          </a:stretch>
        </p:blipFill>
        <p:spPr>
          <a:xfrm>
            <a:off x="610860" y="4744242"/>
            <a:ext cx="3054470" cy="1288810"/>
          </a:xfrm>
          <a:prstGeom prst="rect">
            <a:avLst/>
          </a:prstGeom>
        </p:spPr>
      </p:pic>
      <p:pic>
        <p:nvPicPr>
          <p:cNvPr id="13" name="Picture 12" descr="single.PNG"/>
          <p:cNvPicPr>
            <a:picLocks noChangeAspect="1"/>
          </p:cNvPicPr>
          <p:nvPr/>
        </p:nvPicPr>
        <p:blipFill>
          <a:blip r:embed="rId8"/>
          <a:stretch>
            <a:fillRect/>
          </a:stretch>
        </p:blipFill>
        <p:spPr>
          <a:xfrm>
            <a:off x="6672381" y="967645"/>
            <a:ext cx="800212" cy="2457793"/>
          </a:xfrm>
          <a:prstGeom prst="rect">
            <a:avLst/>
          </a:prstGeom>
        </p:spPr>
      </p:pic>
      <p:pic>
        <p:nvPicPr>
          <p:cNvPr id="14" name="Picture 13" descr="helmholtz.PNG"/>
          <p:cNvPicPr>
            <a:picLocks noChangeAspect="1"/>
          </p:cNvPicPr>
          <p:nvPr/>
        </p:nvPicPr>
        <p:blipFill>
          <a:blip r:embed="rId9"/>
          <a:stretch>
            <a:fillRect/>
          </a:stretch>
        </p:blipFill>
        <p:spPr>
          <a:xfrm>
            <a:off x="8147821" y="939461"/>
            <a:ext cx="1400370" cy="2476846"/>
          </a:xfrm>
          <a:prstGeom prst="rect">
            <a:avLst/>
          </a:prstGeom>
        </p:spPr>
      </p:pic>
      <p:sp>
        <p:nvSpPr>
          <p:cNvPr id="15" name="TextBox 3"/>
          <p:cNvSpPr txBox="1"/>
          <p:nvPr/>
        </p:nvSpPr>
        <p:spPr>
          <a:xfrm>
            <a:off x="4274042" y="6361333"/>
            <a:ext cx="3640740" cy="230832"/>
          </a:xfrm>
          <a:prstGeom prst="rect">
            <a:avLst/>
          </a:prstGeom>
          <a:noFill/>
        </p:spPr>
        <p:txBody>
          <a:bodyPr wrap="none" rtlCol="0">
            <a:spAutoFit/>
          </a:bodyPr>
          <a:lstStyle/>
          <a:p>
            <a:pPr lvl="0"/>
            <a:r>
              <a:rPr lang="en-US" sz="900">
                <a:solidFill>
                  <a:prstClr val="black">
                    <a:tint val="75000"/>
                  </a:prstClr>
                </a:solidFill>
              </a:rPr>
              <a:t>May15-30: Fast, Compact, High Strength Magnetic Pulse Generator</a:t>
            </a:r>
            <a:endParaRPr lang="en-US" sz="900" dirty="0">
              <a:solidFill>
                <a:prstClr val="black">
                  <a:tint val="75000"/>
                </a:prstClr>
              </a:solidFill>
            </a:endParaRPr>
          </a:p>
        </p:txBody>
      </p:sp>
    </p:spTree>
    <p:extLst>
      <p:ext uri="{BB962C8B-B14F-4D97-AF65-F5344CB8AC3E}">
        <p14:creationId xmlns:p14="http://schemas.microsoft.com/office/powerpoint/2010/main" val="277926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MATLAB CODE – Single Coil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9059" y="1143000"/>
            <a:ext cx="8593137" cy="270141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59" y="3820799"/>
            <a:ext cx="10058400" cy="2919590"/>
          </a:xfrm>
          <a:prstGeom prst="rect">
            <a:avLst/>
          </a:prstGeom>
        </p:spPr>
      </p:pic>
    </p:spTree>
    <p:extLst>
      <p:ext uri="{BB962C8B-B14F-4D97-AF65-F5344CB8AC3E}">
        <p14:creationId xmlns:p14="http://schemas.microsoft.com/office/powerpoint/2010/main" val="321722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Outline</a:t>
            </a:r>
            <a:endParaRPr lang="en-US" dirty="0"/>
          </a:p>
        </p:txBody>
      </p:sp>
      <p:sp>
        <p:nvSpPr>
          <p:cNvPr id="3" name="Content Placeholder 2"/>
          <p:cNvSpPr>
            <a:spLocks noGrp="1"/>
          </p:cNvSpPr>
          <p:nvPr>
            <p:ph idx="1"/>
          </p:nvPr>
        </p:nvSpPr>
        <p:spPr>
          <a:xfrm>
            <a:off x="677157" y="1600200"/>
            <a:ext cx="8594429" cy="3880773"/>
          </a:xfrm>
        </p:spPr>
        <p:txBody>
          <a:bodyPr>
            <a:normAutofit/>
          </a:bodyPr>
          <a:lstStyle/>
          <a:p>
            <a:r>
              <a:rPr lang="en-US" dirty="0"/>
              <a:t>Project Scope</a:t>
            </a:r>
          </a:p>
          <a:p>
            <a:r>
              <a:rPr lang="en-US" dirty="0"/>
              <a:t>Design Cycle</a:t>
            </a:r>
          </a:p>
          <a:p>
            <a:pPr lvl="1"/>
            <a:r>
              <a:rPr lang="en-US" dirty="0"/>
              <a:t>Coils</a:t>
            </a:r>
          </a:p>
          <a:p>
            <a:pPr lvl="1"/>
            <a:r>
              <a:rPr lang="en-US"/>
              <a:t>Schematics</a:t>
            </a:r>
            <a:endParaRPr lang="en-US" dirty="0"/>
          </a:p>
          <a:p>
            <a:pPr lvl="1"/>
            <a:r>
              <a:rPr lang="en-US"/>
              <a:t>Layouts</a:t>
            </a:r>
            <a:endParaRPr lang="en-US" dirty="0"/>
          </a:p>
          <a:p>
            <a:r>
              <a:rPr lang="en-US"/>
              <a:t>Test </a:t>
            </a:r>
            <a:r>
              <a:rPr lang="en-US" dirty="0"/>
              <a:t>Plan</a:t>
            </a:r>
          </a:p>
          <a:p>
            <a:pPr lvl="1"/>
            <a:r>
              <a:rPr lang="en-US" dirty="0"/>
              <a:t>Electronics</a:t>
            </a:r>
            <a:r>
              <a:rPr lang="en-US"/>
              <a:t> Test </a:t>
            </a:r>
            <a:r>
              <a:rPr lang="en-US" smtClean="0"/>
              <a:t>Plan</a:t>
            </a:r>
            <a:endParaRPr lang="en-US" dirty="0"/>
          </a:p>
          <a:p>
            <a:pPr lvl="1"/>
            <a:r>
              <a:rPr lang="en-US" dirty="0"/>
              <a:t>Optics</a:t>
            </a:r>
            <a:r>
              <a:rPr lang="en-US"/>
              <a:t> Test </a:t>
            </a:r>
            <a:r>
              <a:rPr lang="en-US" smtClean="0"/>
              <a:t>Plan</a:t>
            </a:r>
            <a:endParaRPr lang="en-US" dirty="0"/>
          </a:p>
          <a:p>
            <a:r>
              <a:rPr lang="en-US" smtClean="0"/>
              <a:t>Results</a:t>
            </a:r>
            <a:endParaRPr lang="en-US" dirty="0"/>
          </a:p>
          <a:p>
            <a:r>
              <a:rPr lang="en-US" smtClean="0"/>
              <a:t>Challenges</a:t>
            </a:r>
            <a:endParaRPr lang="en-US" dirty="0"/>
          </a:p>
          <a:p>
            <a:endParaRPr lang="en-US" dirty="0"/>
          </a:p>
          <a:p>
            <a:endParaRPr lang="en-US" dirty="0"/>
          </a:p>
          <a:p>
            <a:endParaRPr lang="en-US" dirty="0"/>
          </a:p>
          <a:p>
            <a:endParaRPr lang="en-US" dirty="0"/>
          </a:p>
          <a:p>
            <a:endParaRPr lang="en-US" dirty="0"/>
          </a:p>
        </p:txBody>
      </p:sp>
      <p:sp>
        <p:nvSpPr>
          <p:cNvPr id="7" name="TextBox 3"/>
          <p:cNvSpPr txBox="1"/>
          <p:nvPr/>
        </p:nvSpPr>
        <p:spPr>
          <a:xfrm>
            <a:off x="4274042" y="6361333"/>
            <a:ext cx="3640740" cy="230832"/>
          </a:xfrm>
          <a:prstGeom prst="rect">
            <a:avLst/>
          </a:prstGeom>
          <a:noFill/>
        </p:spPr>
        <p:txBody>
          <a:bodyPr wrap="none" rtlCol="0">
            <a:spAutoFit/>
          </a:bodyPr>
          <a:lstStyle/>
          <a:p>
            <a:pPr lvl="0"/>
            <a:r>
              <a:rPr lang="en-US" sz="900">
                <a:solidFill>
                  <a:prstClr val="black">
                    <a:tint val="75000"/>
                  </a:prstClr>
                </a:solidFill>
              </a:rPr>
              <a:t>May15-30: Fast, Compact, High Strength Magnetic Pulse Generator</a:t>
            </a:r>
            <a:endParaRPr lang="en-US" sz="900" dirty="0">
              <a:solidFill>
                <a:prstClr val="black">
                  <a:tint val="75000"/>
                </a:prstClr>
              </a:solidFill>
            </a:endParaRPr>
          </a:p>
        </p:txBody>
      </p:sp>
    </p:spTree>
    <p:extLst>
      <p:ext uri="{BB962C8B-B14F-4D97-AF65-F5344CB8AC3E}">
        <p14:creationId xmlns:p14="http://schemas.microsoft.com/office/powerpoint/2010/main" val="337235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MATLAB CODE – Single Coil Continued…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012" y="1289318"/>
            <a:ext cx="6934200" cy="4937516"/>
          </a:xfrm>
        </p:spPr>
      </p:pic>
    </p:spTree>
    <p:extLst>
      <p:ext uri="{BB962C8B-B14F-4D97-AF65-F5344CB8AC3E}">
        <p14:creationId xmlns:p14="http://schemas.microsoft.com/office/powerpoint/2010/main" val="209321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MATLAB CODE – Helmholtz Coil</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012" y="1305417"/>
            <a:ext cx="7113641" cy="3881437"/>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1212" y="3505200"/>
            <a:ext cx="8531225" cy="2885446"/>
          </a:xfrm>
          <a:prstGeom prst="rect">
            <a:avLst/>
          </a:prstGeom>
        </p:spPr>
      </p:pic>
    </p:spTree>
    <p:extLst>
      <p:ext uri="{BB962C8B-B14F-4D97-AF65-F5344CB8AC3E}">
        <p14:creationId xmlns:p14="http://schemas.microsoft.com/office/powerpoint/2010/main" val="186250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MATLAB CODE – Helmholtz Coil </a:t>
            </a:r>
            <a:r>
              <a:rPr lang="en-US" dirty="0" err="1" smtClean="0"/>
              <a:t>Cont</a:t>
            </a:r>
            <a:r>
              <a:rPr lang="en-US" dirty="0" smtClean="0"/>
              <a: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2812" y="1359877"/>
            <a:ext cx="7391400" cy="5117123"/>
          </a:xfrm>
        </p:spPr>
      </p:pic>
    </p:spTree>
    <p:extLst>
      <p:ext uri="{BB962C8B-B14F-4D97-AF65-F5344CB8AC3E}">
        <p14:creationId xmlns:p14="http://schemas.microsoft.com/office/powerpoint/2010/main" val="386146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MOSFET </a:t>
            </a:r>
            <a:endParaRPr lang="en-US" dirty="0"/>
          </a:p>
        </p:txBody>
      </p:sp>
      <p:sp>
        <p:nvSpPr>
          <p:cNvPr id="3" name="Content Placeholder 2"/>
          <p:cNvSpPr>
            <a:spLocks noGrp="1"/>
          </p:cNvSpPr>
          <p:nvPr>
            <p:ph idx="1"/>
          </p:nvPr>
        </p:nvSpPr>
        <p:spPr>
          <a:xfrm>
            <a:off x="677158" y="5638800"/>
            <a:ext cx="8594429" cy="402563"/>
          </a:xfrm>
        </p:spPr>
        <p:txBody>
          <a:bodyPr/>
          <a:lstStyle/>
          <a:p>
            <a:r>
              <a:rPr lang="en-US" dirty="0"/>
              <a:t>http://www.nxp.com/documents/data_sheet/PSMN0R9-30YLD.pdf</a:t>
            </a:r>
          </a:p>
        </p:txBody>
      </p:sp>
      <p:pic>
        <p:nvPicPr>
          <p:cNvPr id="4" name="Picture 3"/>
          <p:cNvPicPr>
            <a:picLocks noChangeAspect="1"/>
          </p:cNvPicPr>
          <p:nvPr/>
        </p:nvPicPr>
        <p:blipFill>
          <a:blip r:embed="rId2"/>
          <a:stretch>
            <a:fillRect/>
          </a:stretch>
        </p:blipFill>
        <p:spPr>
          <a:xfrm>
            <a:off x="1635859" y="1260168"/>
            <a:ext cx="6677025" cy="4171950"/>
          </a:xfrm>
          <a:prstGeom prst="rect">
            <a:avLst/>
          </a:prstGeom>
        </p:spPr>
      </p:pic>
    </p:spTree>
    <p:extLst>
      <p:ext uri="{BB962C8B-B14F-4D97-AF65-F5344CB8AC3E}">
        <p14:creationId xmlns:p14="http://schemas.microsoft.com/office/powerpoint/2010/main" val="355723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Sense Resistor</a:t>
            </a:r>
            <a:endParaRPr lang="en-US" dirty="0"/>
          </a:p>
        </p:txBody>
      </p:sp>
      <p:sp>
        <p:nvSpPr>
          <p:cNvPr id="3" name="Content Placeholder 2"/>
          <p:cNvSpPr>
            <a:spLocks noGrp="1"/>
          </p:cNvSpPr>
          <p:nvPr>
            <p:ph idx="1"/>
          </p:nvPr>
        </p:nvSpPr>
        <p:spPr>
          <a:xfrm>
            <a:off x="677158" y="5562600"/>
            <a:ext cx="8594429" cy="478763"/>
          </a:xfrm>
        </p:spPr>
        <p:txBody>
          <a:bodyPr/>
          <a:lstStyle/>
          <a:p>
            <a:r>
              <a:rPr lang="en-US" dirty="0"/>
              <a:t>http://www.caddock.com/Online_catalog/Mrktg_Lit/MP725.pdf</a:t>
            </a:r>
          </a:p>
        </p:txBody>
      </p:sp>
      <p:pic>
        <p:nvPicPr>
          <p:cNvPr id="4" name="Picture 3"/>
          <p:cNvPicPr>
            <a:picLocks noChangeAspect="1"/>
          </p:cNvPicPr>
          <p:nvPr/>
        </p:nvPicPr>
        <p:blipFill>
          <a:blip r:embed="rId2"/>
          <a:stretch>
            <a:fillRect/>
          </a:stretch>
        </p:blipFill>
        <p:spPr>
          <a:xfrm>
            <a:off x="677158" y="2552700"/>
            <a:ext cx="8912334" cy="1193800"/>
          </a:xfrm>
          <a:prstGeom prst="rect">
            <a:avLst/>
          </a:prstGeom>
        </p:spPr>
      </p:pic>
    </p:spTree>
    <p:extLst>
      <p:ext uri="{BB962C8B-B14F-4D97-AF65-F5344CB8AC3E}">
        <p14:creationId xmlns:p14="http://schemas.microsoft.com/office/powerpoint/2010/main" val="123530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Diode</a:t>
            </a:r>
            <a:endParaRPr lang="en-US" dirty="0"/>
          </a:p>
        </p:txBody>
      </p:sp>
      <p:sp>
        <p:nvSpPr>
          <p:cNvPr id="3" name="Content Placeholder 2"/>
          <p:cNvSpPr>
            <a:spLocks noGrp="1"/>
          </p:cNvSpPr>
          <p:nvPr>
            <p:ph idx="1"/>
          </p:nvPr>
        </p:nvSpPr>
        <p:spPr>
          <a:xfrm>
            <a:off x="677158" y="5486400"/>
            <a:ext cx="8594429" cy="554963"/>
          </a:xfrm>
        </p:spPr>
        <p:txBody>
          <a:bodyPr>
            <a:normAutofit fontScale="92500" lnSpcReduction="20000"/>
          </a:bodyPr>
          <a:lstStyle/>
          <a:p>
            <a:r>
              <a:rPr lang="en-US" dirty="0"/>
              <a:t>http://www.st.com/web/en/resource/technical/document/datasheet/CD00110333.pdf</a:t>
            </a:r>
          </a:p>
        </p:txBody>
      </p:sp>
      <p:pic>
        <p:nvPicPr>
          <p:cNvPr id="5" name="Picture 4"/>
          <p:cNvPicPr>
            <a:picLocks noChangeAspect="1"/>
          </p:cNvPicPr>
          <p:nvPr/>
        </p:nvPicPr>
        <p:blipFill>
          <a:blip r:embed="rId2"/>
          <a:stretch>
            <a:fillRect/>
          </a:stretch>
        </p:blipFill>
        <p:spPr>
          <a:xfrm>
            <a:off x="7389812" y="2374900"/>
            <a:ext cx="2876550" cy="1333500"/>
          </a:xfrm>
          <a:prstGeom prst="rect">
            <a:avLst/>
          </a:prstGeom>
        </p:spPr>
      </p:pic>
      <p:pic>
        <p:nvPicPr>
          <p:cNvPr id="6" name="Picture 5"/>
          <p:cNvPicPr>
            <a:picLocks noChangeAspect="1"/>
          </p:cNvPicPr>
          <p:nvPr/>
        </p:nvPicPr>
        <p:blipFill>
          <a:blip r:embed="rId3"/>
          <a:stretch>
            <a:fillRect/>
          </a:stretch>
        </p:blipFill>
        <p:spPr>
          <a:xfrm>
            <a:off x="677158" y="1245418"/>
            <a:ext cx="6505222" cy="3631381"/>
          </a:xfrm>
          <a:prstGeom prst="rect">
            <a:avLst/>
          </a:prstGeom>
        </p:spPr>
      </p:pic>
    </p:spTree>
    <p:extLst>
      <p:ext uri="{BB962C8B-B14F-4D97-AF65-F5344CB8AC3E}">
        <p14:creationId xmlns:p14="http://schemas.microsoft.com/office/powerpoint/2010/main" val="168162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Scope</a:t>
            </a:r>
            <a:endParaRPr lang="en-US" dirty="0"/>
          </a:p>
        </p:txBody>
      </p:sp>
      <p:sp>
        <p:nvSpPr>
          <p:cNvPr id="3" name="Content Placeholder 2"/>
          <p:cNvSpPr>
            <a:spLocks noGrp="1"/>
          </p:cNvSpPr>
          <p:nvPr>
            <p:ph sz="half" idx="1"/>
          </p:nvPr>
        </p:nvSpPr>
        <p:spPr>
          <a:xfrm>
            <a:off x="516029" y="1643170"/>
            <a:ext cx="4182945" cy="3880772"/>
          </a:xfrm>
        </p:spPr>
        <p:txBody>
          <a:bodyPr/>
          <a:lstStyle/>
          <a:p>
            <a:r>
              <a:rPr lang="en-US" dirty="0" smtClean="0">
                <a:latin typeface="Calibri"/>
                <a:cs typeface="Times New Roman" charset="0"/>
              </a:rPr>
              <a:t>Deliverables</a:t>
            </a:r>
            <a:endParaRPr lang="en-US" dirty="0">
              <a:latin typeface="Calibri"/>
              <a:cs typeface="Times New Roman" charset="0"/>
            </a:endParaRPr>
          </a:p>
          <a:p>
            <a:pPr lvl="1"/>
            <a:r>
              <a:rPr lang="en-US" dirty="0">
                <a:latin typeface="Calibri"/>
                <a:cs typeface="Times New Roman" charset="0"/>
              </a:rPr>
              <a:t>Fast (</a:t>
            </a:r>
            <a:r>
              <a:rPr lang="en-US" dirty="0" smtClean="0">
                <a:latin typeface="Calibri"/>
                <a:cs typeface="Times New Roman" charset="0"/>
              </a:rPr>
              <a:t>1µs)</a:t>
            </a:r>
            <a:endParaRPr lang="en-US" dirty="0">
              <a:latin typeface="Calibri"/>
              <a:cs typeface="Times New Roman" charset="0"/>
            </a:endParaRPr>
          </a:p>
          <a:p>
            <a:pPr lvl="1"/>
            <a:r>
              <a:rPr lang="en-US" dirty="0">
                <a:latin typeface="Calibri"/>
                <a:cs typeface="Times New Roman" charset="0"/>
              </a:rPr>
              <a:t>Compact (3.5” x2</a:t>
            </a:r>
            <a:r>
              <a:rPr lang="en-US" dirty="0" smtClean="0">
                <a:latin typeface="Calibri"/>
                <a:cs typeface="Times New Roman" charset="0"/>
              </a:rPr>
              <a:t>”)</a:t>
            </a:r>
            <a:endParaRPr lang="en-US" dirty="0">
              <a:latin typeface="Calibri"/>
              <a:cs typeface="Times New Roman" charset="0"/>
            </a:endParaRPr>
          </a:p>
          <a:p>
            <a:pPr lvl="1"/>
            <a:r>
              <a:rPr lang="en-US" dirty="0">
                <a:latin typeface="Calibri"/>
                <a:cs typeface="Times New Roman" charset="0"/>
              </a:rPr>
              <a:t>High Strength (500 </a:t>
            </a:r>
            <a:r>
              <a:rPr lang="en-US" dirty="0" smtClean="0">
                <a:latin typeface="Calibri"/>
                <a:cs typeface="Times New Roman" charset="0"/>
              </a:rPr>
              <a:t>G)</a:t>
            </a:r>
          </a:p>
          <a:p>
            <a:endParaRPr lang="en-US" dirty="0" smtClean="0">
              <a:latin typeface="Calibri"/>
              <a:cs typeface="Times New Roman" charset="0"/>
            </a:endParaRPr>
          </a:p>
          <a:p>
            <a:endParaRPr lang="en-US" dirty="0">
              <a:latin typeface="Calibri"/>
              <a:cs typeface="Times New Roman" charset="0"/>
            </a:endParaRPr>
          </a:p>
        </p:txBody>
      </p:sp>
      <p:grpSp>
        <p:nvGrpSpPr>
          <p:cNvPr id="11" name="Group 2"/>
          <p:cNvGrpSpPr>
            <a:grpSpLocks noChangeAspect="1"/>
          </p:cNvGrpSpPr>
          <p:nvPr/>
        </p:nvGrpSpPr>
        <p:grpSpPr bwMode="auto">
          <a:xfrm>
            <a:off x="852720" y="3325632"/>
            <a:ext cx="8014766" cy="2687545"/>
            <a:chOff x="112413247" y="99504493"/>
            <a:chExt cx="6192592" cy="2076457"/>
          </a:xfrm>
        </p:grpSpPr>
        <p:graphicFrame>
          <p:nvGraphicFramePr>
            <p:cNvPr id="12" name="Object 11"/>
            <p:cNvGraphicFramePr>
              <a:graphicFrameLocks noChangeAspect="1"/>
            </p:cNvGraphicFramePr>
            <p:nvPr/>
          </p:nvGraphicFramePr>
          <p:xfrm>
            <a:off x="112413247" y="99504493"/>
            <a:ext cx="2971800" cy="2076450"/>
          </p:xfrm>
          <a:graphic>
            <a:graphicData uri="http://schemas.openxmlformats.org/presentationml/2006/ole">
              <mc:AlternateContent xmlns:mc="http://schemas.openxmlformats.org/markup-compatibility/2006">
                <mc:Choice xmlns:v="urn:schemas-microsoft-com:vml" Requires="v">
                  <p:oleObj spid="_x0000_s4186" name="Visio" r:id="rId4" imgW="2981283" imgH="2095397" progId="Visio.Drawing.15">
                    <p:embed/>
                  </p:oleObj>
                </mc:Choice>
                <mc:Fallback>
                  <p:oleObj name="Visio" r:id="rId4" imgW="2981283" imgH="2095397"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413247" y="99504493"/>
                          <a:ext cx="2971800" cy="207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nvGraphicFramePr>
          <p:xfrm>
            <a:off x="115129214" y="100742750"/>
            <a:ext cx="3476625" cy="838200"/>
          </p:xfrm>
          <a:graphic>
            <a:graphicData uri="http://schemas.openxmlformats.org/presentationml/2006/ole">
              <mc:AlternateContent xmlns:mc="http://schemas.openxmlformats.org/markup-compatibility/2006">
                <mc:Choice xmlns:v="urn:schemas-microsoft-com:vml" Requires="v">
                  <p:oleObj spid="_x0000_s4187" name="Visio" r:id="rId6" imgW="3486169" imgH="857134" progId="Visio.Drawing.15">
                    <p:embed/>
                  </p:oleObj>
                </mc:Choice>
                <mc:Fallback>
                  <p:oleObj name="Visio" r:id="rId6" imgW="3486169" imgH="857134" progId="Visio.Drawing.1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129214" y="100742750"/>
                          <a:ext cx="3476625"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oleObj>
                </mc:Fallback>
              </mc:AlternateContent>
            </a:graphicData>
          </a:graphic>
        </p:graphicFrame>
      </p:grpSp>
      <p:sp>
        <p:nvSpPr>
          <p:cNvPr id="14" name="Text Box 5"/>
          <p:cNvSpPr txBox="1">
            <a:spLocks noChangeArrowheads="1"/>
          </p:cNvSpPr>
          <p:nvPr/>
        </p:nvSpPr>
        <p:spPr bwMode="auto">
          <a:xfrm>
            <a:off x="4815120" y="3498577"/>
            <a:ext cx="3357562" cy="838200"/>
          </a:xfrm>
          <a:prstGeom prst="rect">
            <a:avLst/>
          </a:prstGeom>
          <a:noFill/>
          <a:ln>
            <a:noFill/>
          </a:ln>
          <a:effectLst/>
          <a:extLst>
            <a:ext uri="{909E8E84-426E-40dd-AFC4-6F175D3DCCD1}">
              <a14:hiddenFill xmlns:a14="http://schemas.microsoft.com/office/drawing/2010/main" xmlns="">
                <a:solidFill>
                  <a:srgbClr val="0F6FC6"/>
                </a:solidFill>
              </a14:hiddenFill>
            </a:ext>
            <a:ext uri="{91240B29-F687-4f45-9708-019B960494DF}">
              <a14:hiddenLine xmlns:a14="http://schemas.microsoft.com/office/drawing/2010/main" xmlns="" w="25400" algn="ctr">
                <a:solidFill>
                  <a:srgbClr val="17406D"/>
                </a:solidFill>
                <a:miter lim="800000"/>
                <a:headEnd/>
                <a:tailEnd/>
              </a14:hiddenLine>
            </a:ext>
            <a:ext uri="{AF507438-7753-43e0-B8FC-AC1667EBCBE1}">
              <a14:hiddenEffects xmlns:a14="http://schemas.microsoft.com/office/drawing/2010/main" xmlns="">
                <a:effectLst>
                  <a:outerShdw dist="35921" dir="2700000" algn="ctr" rotWithShape="0">
                    <a:srgbClr val="17406D"/>
                  </a:outerShdw>
                </a:effectLst>
              </a14:hiddenEffects>
            </a:ext>
          </a:extLst>
        </p:spPr>
        <p:txBody>
          <a:bodyPr vert="horz" wrap="square" lIns="36576" tIns="36576" rIns="36576" bIns="36576" numCol="1" anchor="t" anchorCtr="0" compatLnSpc="1">
            <a:prstTxWarp prst="textNoShape">
              <a:avLst/>
            </a:prstTxWarp>
          </a:bodyPr>
          <a:lstStyle/>
          <a:p>
            <a:pPr marL="285750" indent="-285750" eaLnBrk="0" fontAlgn="base" hangingPunct="0">
              <a:spcBef>
                <a:spcPct val="0"/>
              </a:spcBef>
              <a:spcAft>
                <a:spcPct val="0"/>
              </a:spcAft>
              <a:buSzPct val="100000"/>
              <a:buFont typeface="Symbol" panose="05050102010706020507" pitchFamily="18" charset="2"/>
              <a:buChar char=""/>
            </a:pPr>
            <a:r>
              <a:rPr kumimoji="0" lang="en-US" altLang="en-US" b="0" i="0" u="none" strike="noStrike" cap="none" normalizeH="0" baseline="0" smtClean="0">
                <a:ln>
                  <a:noFill/>
                </a:ln>
                <a:solidFill>
                  <a:srgbClr val="17406D"/>
                </a:solidFill>
                <a:effectLst/>
                <a:latin typeface="Calibri" panose="020F0502020204030204" pitchFamily="34" charset="0"/>
              </a:rPr>
              <a:t>Current </a:t>
            </a:r>
            <a:r>
              <a:rPr kumimoji="0" lang="en-US" altLang="en-US" b="0" i="0" u="none" strike="noStrike" cap="none" normalizeH="0" baseline="0" dirty="0" smtClean="0">
                <a:ln>
                  <a:noFill/>
                </a:ln>
                <a:solidFill>
                  <a:srgbClr val="17406D"/>
                </a:solidFill>
                <a:effectLst/>
                <a:latin typeface="Calibri" panose="020F0502020204030204" pitchFamily="34" charset="0"/>
              </a:rPr>
              <a:t>driven through a coil will generate a magnetic field</a:t>
            </a:r>
            <a:endParaRPr lang="en-US" altLang="en-US" sz="1050" dirty="0">
              <a:latin typeface="Arial" panose="020B0604020202020204" pitchFamily="34"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5557" y="883900"/>
            <a:ext cx="3667125" cy="1943100"/>
          </a:xfrm>
          <a:prstGeom prst="rect">
            <a:avLst/>
          </a:prstGeom>
        </p:spPr>
      </p:pic>
      <p:sp>
        <p:nvSpPr>
          <p:cNvPr id="15" name="TextBox 4"/>
          <p:cNvSpPr txBox="1"/>
          <p:nvPr/>
        </p:nvSpPr>
        <p:spPr>
          <a:xfrm>
            <a:off x="4274042" y="6361333"/>
            <a:ext cx="3640740" cy="230832"/>
          </a:xfrm>
          <a:prstGeom prst="rect">
            <a:avLst/>
          </a:prstGeom>
          <a:noFill/>
        </p:spPr>
        <p:txBody>
          <a:bodyPr wrap="none" rtlCol="0">
            <a:spAutoFit/>
          </a:bodyPr>
          <a:lstStyle/>
          <a:p>
            <a:pPr lvl="0"/>
            <a:r>
              <a:rPr lang="en-US" sz="900">
                <a:solidFill>
                  <a:prstClr val="black">
                    <a:tint val="75000"/>
                  </a:prstClr>
                </a:solidFill>
              </a:rPr>
              <a:t>May15-30: Fast, Compact, High Strength Magnetic Pulse Generator</a:t>
            </a:r>
            <a:endParaRPr lang="en-US" sz="900" dirty="0">
              <a:solidFill>
                <a:prstClr val="black">
                  <a:tint val="75000"/>
                </a:prstClr>
              </a:solidFill>
            </a:endParaRPr>
          </a:p>
        </p:txBody>
      </p:sp>
    </p:spTree>
    <p:extLst>
      <p:ext uri="{BB962C8B-B14F-4D97-AF65-F5344CB8AC3E}">
        <p14:creationId xmlns:p14="http://schemas.microsoft.com/office/powerpoint/2010/main" val="356668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Scope</a:t>
            </a:r>
          </a:p>
        </p:txBody>
      </p:sp>
      <p:sp>
        <p:nvSpPr>
          <p:cNvPr id="3" name="Content Placeholder 2"/>
          <p:cNvSpPr>
            <a:spLocks noGrp="1"/>
          </p:cNvSpPr>
          <p:nvPr>
            <p:ph sz="half" idx="1"/>
          </p:nvPr>
        </p:nvSpPr>
        <p:spPr>
          <a:xfrm>
            <a:off x="677158" y="1676400"/>
            <a:ext cx="4655254" cy="4364961"/>
          </a:xfrm>
        </p:spPr>
        <p:txBody>
          <a:bodyPr>
            <a:normAutofit fontScale="92500" lnSpcReduction="20000"/>
          </a:bodyPr>
          <a:lstStyle/>
          <a:p>
            <a:r>
              <a:rPr lang="en-US" dirty="0">
                <a:latin typeface="Trebuchet MS" charset="0"/>
              </a:rPr>
              <a:t>Functions </a:t>
            </a:r>
          </a:p>
          <a:p>
            <a:pPr lvl="1"/>
            <a:r>
              <a:rPr lang="en-US" dirty="0">
                <a:latin typeface="Calibri" charset="0"/>
              </a:rPr>
              <a:t>Generates a magnetic field with strength ≥ 500 gauss </a:t>
            </a:r>
          </a:p>
          <a:p>
            <a:pPr lvl="1"/>
            <a:r>
              <a:rPr lang="en-US" dirty="0">
                <a:latin typeface="Calibri" charset="0"/>
              </a:rPr>
              <a:t>Able to generate a magnetic field using a 1µs pulse width </a:t>
            </a:r>
          </a:p>
          <a:p>
            <a:pPr marL="0" indent="0">
              <a:buNone/>
            </a:pPr>
            <a:endParaRPr lang="en-US" dirty="0">
              <a:latin typeface="Calibri" charset="0"/>
            </a:endParaRPr>
          </a:p>
          <a:p>
            <a:r>
              <a:rPr lang="en-US" dirty="0"/>
              <a:t>Features</a:t>
            </a:r>
          </a:p>
          <a:p>
            <a:pPr lvl="1"/>
            <a:r>
              <a:rPr lang="en-US" dirty="0">
                <a:latin typeface="Calibri" panose="020F0502020204030204" pitchFamily="34" charset="0"/>
              </a:rPr>
              <a:t>Barrel jack for </a:t>
            </a:r>
            <a:r>
              <a:rPr lang="en-US" dirty="0">
                <a:latin typeface="Calibri" panose="020F0502020204030204" pitchFamily="34" charset="0"/>
                <a:cs typeface="Times New Roman" charset="0"/>
                <a:sym typeface="Symbol" charset="0"/>
              </a:rPr>
              <a:t>≤ </a:t>
            </a:r>
            <a:r>
              <a:rPr lang="en-US" dirty="0">
                <a:latin typeface="Calibri" panose="020F0502020204030204" pitchFamily="34" charset="0"/>
              </a:rPr>
              <a:t>15 V DC source</a:t>
            </a:r>
          </a:p>
          <a:p>
            <a:pPr lvl="1"/>
            <a:r>
              <a:rPr lang="en-US" dirty="0">
                <a:latin typeface="Calibri" panose="020F0502020204030204" pitchFamily="34" charset="0"/>
              </a:rPr>
              <a:t>SMA port for pulse generator</a:t>
            </a:r>
          </a:p>
          <a:p>
            <a:pPr lvl="1"/>
            <a:r>
              <a:rPr lang="en-US" dirty="0">
                <a:latin typeface="Calibri" panose="020F0502020204030204" pitchFamily="34" charset="0"/>
              </a:rPr>
              <a:t>SMA port for </a:t>
            </a:r>
            <a:r>
              <a:rPr lang="en-US" dirty="0" smtClean="0">
                <a:latin typeface="Calibri" panose="020F0502020204030204" pitchFamily="34" charset="0"/>
              </a:rPr>
              <a:t>0.050 </a:t>
            </a:r>
            <a:r>
              <a:rPr lang="el-GR" dirty="0" smtClean="0">
                <a:latin typeface="Calibri" panose="020F0502020204030204" pitchFamily="34" charset="0"/>
              </a:rPr>
              <a:t>Ω</a:t>
            </a:r>
            <a:r>
              <a:rPr lang="en-US" dirty="0" smtClean="0">
                <a:latin typeface="Calibri" panose="020F0502020204030204" pitchFamily="34" charset="0"/>
              </a:rPr>
              <a:t> current </a:t>
            </a:r>
            <a:r>
              <a:rPr lang="en-US" dirty="0">
                <a:latin typeface="Calibri" panose="020F0502020204030204" pitchFamily="34" charset="0"/>
              </a:rPr>
              <a:t>sense resistor</a:t>
            </a:r>
          </a:p>
          <a:p>
            <a:pPr lvl="1"/>
            <a:r>
              <a:rPr lang="en-US" dirty="0">
                <a:latin typeface="Calibri" panose="020F0502020204030204" pitchFamily="34" charset="0"/>
              </a:rPr>
              <a:t>Wire to board connection allows for interchangeable coils</a:t>
            </a:r>
          </a:p>
          <a:p>
            <a:pPr lvl="1"/>
            <a:r>
              <a:rPr lang="en-US" dirty="0">
                <a:latin typeface="Calibri" panose="020F0502020204030204" pitchFamily="34" charset="0"/>
              </a:rPr>
              <a:t>Indicator LEDs for user friendly functions and protective circuitry</a:t>
            </a:r>
          </a:p>
          <a:p>
            <a:pPr lvl="1"/>
            <a:r>
              <a:rPr lang="en-US" dirty="0" smtClean="0">
                <a:latin typeface="Calibri" panose="020F0502020204030204" pitchFamily="34" charset="0"/>
                <a:cs typeface="Times New Roman" charset="0"/>
                <a:sym typeface="Symbol" charset="0"/>
              </a:rPr>
              <a:t>Dimensions:  </a:t>
            </a:r>
            <a:r>
              <a:rPr lang="en-US" dirty="0">
                <a:latin typeface="Calibri" panose="020F0502020204030204" pitchFamily="34" charset="0"/>
                <a:cs typeface="Times New Roman" charset="0"/>
                <a:sym typeface="Symbol" charset="0"/>
              </a:rPr>
              <a:t>3.5" x 2”</a:t>
            </a:r>
          </a:p>
          <a:p>
            <a:endParaRPr lang="en-US" dirty="0"/>
          </a:p>
          <a:p>
            <a:pPr marL="0" indent="0">
              <a:buNone/>
            </a:pPr>
            <a:endParaRPr lang="en-US" dirty="0">
              <a:latin typeface="Calibri"/>
              <a:cs typeface="Times New Roman" charset="0"/>
            </a:endParaRPr>
          </a:p>
        </p:txBody>
      </p:sp>
      <p:pic>
        <p:nvPicPr>
          <p:cNvPr id="6146" name="Picture 2" descr="Board"/>
          <p:cNvPicPr>
            <a:picLocks noChangeAspect="1" noChangeArrowheads="1"/>
          </p:cNvPicPr>
          <p:nvPr/>
        </p:nvPicPr>
        <p:blipFill>
          <a:blip r:embed="rId3" cstate="print">
            <a:extLst>
              <a:ext uri="{28A0092B-C50C-407E-A947-70E740481C1C}">
                <a14:useLocalDpi xmlns:a14="http://schemas.microsoft.com/office/drawing/2010/main" val="0"/>
              </a:ext>
            </a:extLst>
          </a:blip>
          <a:srcRect l="33551" t="4726" r="23714"/>
          <a:stretch>
            <a:fillRect/>
          </a:stretch>
        </p:blipFill>
        <p:spPr bwMode="auto">
          <a:xfrm>
            <a:off x="5635986" y="609600"/>
            <a:ext cx="3332026" cy="4951412"/>
          </a:xfrm>
          <a:prstGeom prst="rect">
            <a:avLst/>
          </a:prstGeom>
          <a:noFill/>
          <a:ln>
            <a:noFill/>
          </a:ln>
          <a:effectLst/>
          <a:extLst>
            <a:ext uri="{909E8E84-426E-40DD-AFC4-6F175D3DCCD1}">
              <a14:hiddenFill xmlns:a14="http://schemas.microsoft.com/office/drawing/2010/main">
                <a:solidFill>
                  <a:srgbClr val="0F6FC6"/>
                </a:solidFill>
              </a14:hiddenFill>
            </a:ext>
            <a:ext uri="{91240B29-F687-4F45-9708-019B960494DF}">
              <a14:hiddenLine xmlns:a14="http://schemas.microsoft.com/office/drawing/2010/main" w="25400" algn="ctr">
                <a:solidFill>
                  <a:srgbClr val="17406D"/>
                </a:solidFill>
                <a:miter lim="800000"/>
                <a:headEnd/>
                <a:tailEnd/>
              </a14:hiddenLine>
            </a:ext>
            <a:ext uri="{AF507438-7753-43E0-B8FC-AC1667EBCBE1}">
              <a14:hiddenEffects xmlns:a14="http://schemas.microsoft.com/office/drawing/2010/main">
                <a:effectLst>
                  <a:outerShdw dist="35921" dir="2700000" algn="ctr" rotWithShape="0">
                    <a:srgbClr val="17406D"/>
                  </a:outerShdw>
                </a:effectLst>
              </a14:hiddenEffects>
            </a:ext>
          </a:extLst>
        </p:spPr>
      </p:pic>
      <p:sp>
        <p:nvSpPr>
          <p:cNvPr id="8" name="TextBox 3"/>
          <p:cNvSpPr txBox="1"/>
          <p:nvPr/>
        </p:nvSpPr>
        <p:spPr>
          <a:xfrm>
            <a:off x="4274042" y="6361333"/>
            <a:ext cx="3640740" cy="230832"/>
          </a:xfrm>
          <a:prstGeom prst="rect">
            <a:avLst/>
          </a:prstGeom>
          <a:noFill/>
        </p:spPr>
        <p:txBody>
          <a:bodyPr wrap="none" rtlCol="0">
            <a:spAutoFit/>
          </a:bodyPr>
          <a:lstStyle/>
          <a:p>
            <a:pPr lvl="0"/>
            <a:r>
              <a:rPr lang="en-US" sz="900">
                <a:solidFill>
                  <a:prstClr val="black">
                    <a:tint val="75000"/>
                  </a:prstClr>
                </a:solidFill>
              </a:rPr>
              <a:t>May15-30: Fast, Compact, High Strength Magnetic Pulse Generator</a:t>
            </a:r>
            <a:endParaRPr lang="en-US" sz="900" dirty="0">
              <a:solidFill>
                <a:prstClr val="black">
                  <a:tint val="75000"/>
                </a:prstClr>
              </a:solidFill>
            </a:endParaRPr>
          </a:p>
        </p:txBody>
      </p:sp>
    </p:spTree>
    <p:extLst>
      <p:ext uri="{BB962C8B-B14F-4D97-AF65-F5344CB8AC3E}">
        <p14:creationId xmlns:p14="http://schemas.microsoft.com/office/powerpoint/2010/main" val="277889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93812" y="914400"/>
            <a:ext cx="7854951" cy="5426400"/>
            <a:chOff x="1293812" y="914400"/>
            <a:chExt cx="7854951" cy="5426400"/>
          </a:xfrm>
        </p:grpSpPr>
        <p:grpSp>
          <p:nvGrpSpPr>
            <p:cNvPr id="4" name="Group 77"/>
            <p:cNvGrpSpPr/>
            <p:nvPr/>
          </p:nvGrpSpPr>
          <p:grpSpPr>
            <a:xfrm>
              <a:off x="1293812" y="914400"/>
              <a:ext cx="7854951" cy="5426400"/>
              <a:chOff x="0" y="-397463"/>
              <a:chExt cx="8713281" cy="7900685"/>
            </a:xfrm>
            <a:solidFill>
              <a:srgbClr val="009999"/>
            </a:solidFill>
          </p:grpSpPr>
          <p:sp>
            <p:nvSpPr>
              <p:cNvPr id="5" name="Rounded Rectangle 78"/>
              <p:cNvSpPr/>
              <p:nvPr/>
            </p:nvSpPr>
            <p:spPr>
              <a:xfrm>
                <a:off x="231623" y="1009860"/>
                <a:ext cx="2722345" cy="1113186"/>
              </a:xfrm>
              <a:prstGeom prst="roundRect">
                <a:avLst/>
              </a:prstGeom>
              <a:solidFill>
                <a:sysClr val="window" lastClr="FFFFFF"/>
              </a:solidFill>
              <a:ln w="25400" cap="flat" cmpd="sng" algn="ctr">
                <a:solidFill>
                  <a:srgbClr val="009999"/>
                </a:solidFill>
                <a:miter lim="800000"/>
              </a:ln>
              <a:effectLst/>
            </p:spPr>
            <p:txBody>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w="0"/>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200" b="1" i="0" u="none" strike="noStrike" kern="0" cap="none" spc="0" normalizeH="0" baseline="0" noProof="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grpSp>
            <p:nvGrpSpPr>
              <p:cNvPr id="6" name="Group 79"/>
              <p:cNvGrpSpPr/>
              <p:nvPr/>
            </p:nvGrpSpPr>
            <p:grpSpPr>
              <a:xfrm>
                <a:off x="5997242" y="5778387"/>
                <a:ext cx="2401478" cy="888320"/>
                <a:chOff x="5997242" y="5778439"/>
                <a:chExt cx="4225257" cy="834915"/>
              </a:xfrm>
              <a:grpFill/>
            </p:grpSpPr>
            <p:sp>
              <p:nvSpPr>
                <p:cNvPr id="52" name="Rounded Rectangle 125"/>
                <p:cNvSpPr/>
                <p:nvPr/>
              </p:nvSpPr>
              <p:spPr>
                <a:xfrm>
                  <a:off x="5997242" y="5778439"/>
                  <a:ext cx="4225257" cy="834915"/>
                </a:xfrm>
                <a:prstGeom prst="roundRect">
                  <a:avLst/>
                </a:prstGeom>
                <a:solidFill>
                  <a:sysClr val="window" lastClr="FFFFFF"/>
                </a:solidFill>
                <a:ln w="25400" cap="flat" cmpd="sng" algn="ctr">
                  <a:solidFill>
                    <a:srgbClr val="009999"/>
                  </a:solidFill>
                  <a:miter lim="800000"/>
                </a:ln>
                <a:effectLst/>
              </p:spPr>
              <p:txBody>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w="0"/>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200" b="1" i="0" u="none" strike="noStrike" kern="0" cap="none" spc="0" normalizeH="0" baseline="0" noProof="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sp>
              <p:nvSpPr>
                <p:cNvPr id="53" name="Rounded Rectangle 4"/>
                <p:cNvSpPr/>
                <p:nvPr/>
              </p:nvSpPr>
              <p:spPr>
                <a:xfrm>
                  <a:off x="6038000" y="5819190"/>
                  <a:ext cx="4122392" cy="753402"/>
                </a:xfrm>
                <a:prstGeom prst="rect">
                  <a:avLst/>
                </a:prstGeom>
                <a:solidFill>
                  <a:sysClr val="window" lastClr="FFFFFF"/>
                </a:solidFill>
                <a:ln>
                  <a:noFill/>
                </a:ln>
                <a:effectLst/>
              </p:spPr>
              <p:txBody>
                <a:bodyPr spcFirstLastPara="0" vert="horz" wrap="square" lIns="45720" tIns="45720" rIns="45720" bIns="45720" numCol="1" spcCol="1270" anchor="ctr" anchorCtr="0">
                  <a:noAutofit/>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Create Layout</a:t>
                  </a:r>
                  <a:endParaRPr kumimoji="0" lang="en-US" sz="14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a:p>
                  <a:pPr marL="45720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-Use EAGLE PCB</a:t>
                  </a:r>
                  <a:endParaRPr kumimoji="0" lang="en-US" sz="14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grpSp>
          <p:grpSp>
            <p:nvGrpSpPr>
              <p:cNvPr id="7" name="Group 80"/>
              <p:cNvGrpSpPr/>
              <p:nvPr/>
            </p:nvGrpSpPr>
            <p:grpSpPr>
              <a:xfrm>
                <a:off x="40717" y="4754249"/>
                <a:ext cx="3348244" cy="1221543"/>
                <a:chOff x="40717" y="4754249"/>
                <a:chExt cx="3348244" cy="834915"/>
              </a:xfrm>
              <a:grpFill/>
            </p:grpSpPr>
            <p:sp>
              <p:nvSpPr>
                <p:cNvPr id="50" name="Rounded Rectangle 123"/>
                <p:cNvSpPr/>
                <p:nvPr/>
              </p:nvSpPr>
              <p:spPr>
                <a:xfrm>
                  <a:off x="40717" y="4754249"/>
                  <a:ext cx="3348244" cy="834915"/>
                </a:xfrm>
                <a:prstGeom prst="roundRect">
                  <a:avLst/>
                </a:prstGeom>
                <a:solidFill>
                  <a:sysClr val="window" lastClr="FFFFFF"/>
                </a:solidFill>
                <a:ln w="25400" cap="flat" cmpd="sng" algn="ctr">
                  <a:solidFill>
                    <a:srgbClr val="009999"/>
                  </a:solidFill>
                  <a:miter lim="800000"/>
                </a:ln>
                <a:effectLst/>
              </p:spPr>
              <p:txBody>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w="0"/>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200" b="1" i="0" u="none" strike="noStrike" kern="0" cap="none" spc="0" normalizeH="0" baseline="0" noProof="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sp>
              <p:nvSpPr>
                <p:cNvPr id="51" name="Rounded Rectangle 4"/>
                <p:cNvSpPr/>
                <p:nvPr/>
              </p:nvSpPr>
              <p:spPr>
                <a:xfrm>
                  <a:off x="81474" y="4795006"/>
                  <a:ext cx="3266730" cy="753402"/>
                </a:xfrm>
                <a:prstGeom prst="rect">
                  <a:avLst/>
                </a:prstGeom>
                <a:solidFill>
                  <a:sysClr val="window" lastClr="FFFFFF"/>
                </a:solidFill>
                <a:ln>
                  <a:noFill/>
                </a:ln>
                <a:effectLst/>
              </p:spPr>
              <p:txBody>
                <a:bodyPr spcFirstLastPara="0" vert="horz" wrap="square" lIns="45720" tIns="45720" rIns="45720" bIns="45720" numCol="1" spcCol="1270" anchor="ctr" anchorCtr="0">
                  <a:noAutofit/>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Optimize Circuit</a:t>
                  </a:r>
                  <a:endParaRPr kumimoji="0" lang="en-US" sz="24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a:p>
                  <a:pPr marL="45720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-Optimize circuit components around chosen MOSFET and coil</a:t>
                  </a:r>
                  <a:endParaRPr kumimoji="0" lang="en-US" sz="24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a:p>
                  <a:pPr marL="45720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-Rearrange components</a:t>
                  </a:r>
                  <a:endParaRPr kumimoji="0" lang="en-US" sz="24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grpSp>
          <p:grpSp>
            <p:nvGrpSpPr>
              <p:cNvPr id="8" name="Group 81"/>
              <p:cNvGrpSpPr/>
              <p:nvPr/>
            </p:nvGrpSpPr>
            <p:grpSpPr>
              <a:xfrm>
                <a:off x="0" y="2807593"/>
                <a:ext cx="3345161" cy="1207621"/>
                <a:chOff x="0" y="2807593"/>
                <a:chExt cx="3348244" cy="834915"/>
              </a:xfrm>
              <a:grpFill/>
            </p:grpSpPr>
            <p:sp>
              <p:nvSpPr>
                <p:cNvPr id="48" name="Rounded Rectangle 121"/>
                <p:cNvSpPr/>
                <p:nvPr/>
              </p:nvSpPr>
              <p:spPr>
                <a:xfrm>
                  <a:off x="0" y="2807593"/>
                  <a:ext cx="3348244" cy="834915"/>
                </a:xfrm>
                <a:prstGeom prst="roundRect">
                  <a:avLst/>
                </a:prstGeom>
                <a:solidFill>
                  <a:sysClr val="window" lastClr="FFFFFF"/>
                </a:solidFill>
                <a:ln w="25400" cap="flat" cmpd="sng" algn="ctr">
                  <a:solidFill>
                    <a:srgbClr val="009999"/>
                  </a:solidFill>
                  <a:miter lim="800000"/>
                </a:ln>
                <a:effectLst/>
              </p:spPr>
              <p:txBody>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w="0"/>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200" b="1" i="0" u="none" strike="noStrike" kern="0" cap="none" spc="0" normalizeH="0" baseline="0" noProof="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sp>
              <p:nvSpPr>
                <p:cNvPr id="49" name="Rounded Rectangle 4"/>
                <p:cNvSpPr/>
                <p:nvPr/>
              </p:nvSpPr>
              <p:spPr>
                <a:xfrm>
                  <a:off x="40757" y="2848350"/>
                  <a:ext cx="3266730" cy="753401"/>
                </a:xfrm>
                <a:prstGeom prst="rect">
                  <a:avLst/>
                </a:prstGeom>
                <a:solidFill>
                  <a:sysClr val="window" lastClr="FFFFFF"/>
                </a:solidFill>
                <a:ln>
                  <a:noFill/>
                </a:ln>
                <a:effectLst/>
              </p:spPr>
              <p:txBody>
                <a:bodyPr spcFirstLastPara="0" vert="horz" wrap="square" lIns="45720" tIns="45720" rIns="45720" bIns="45720" numCol="1" spcCol="1270" anchor="ctr" anchorCtr="0">
                  <a:noAutofit/>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Choose MOSFET</a:t>
                  </a:r>
                  <a:endParaRPr kumimoji="0" lang="en-US" sz="18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a:p>
                  <a:pPr marL="45720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-Handle design specs</a:t>
                  </a:r>
                  <a:endParaRPr kumimoji="0" lang="en-US" sz="18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a:p>
                  <a:pPr marL="45720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-Handle current passing through coil</a:t>
                  </a:r>
                  <a:endParaRPr kumimoji="0" lang="en-US" sz="18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grpSp>
          <p:grpSp>
            <p:nvGrpSpPr>
              <p:cNvPr id="9" name="Group 82"/>
              <p:cNvGrpSpPr/>
              <p:nvPr/>
            </p:nvGrpSpPr>
            <p:grpSpPr>
              <a:xfrm>
                <a:off x="2406439" y="6531474"/>
                <a:ext cx="3348244" cy="971748"/>
                <a:chOff x="2406439" y="6531474"/>
                <a:chExt cx="3348244" cy="834915"/>
              </a:xfrm>
              <a:grpFill/>
            </p:grpSpPr>
            <p:sp>
              <p:nvSpPr>
                <p:cNvPr id="46" name="Rounded Rectangle 119"/>
                <p:cNvSpPr/>
                <p:nvPr/>
              </p:nvSpPr>
              <p:spPr>
                <a:xfrm>
                  <a:off x="2406439" y="6531474"/>
                  <a:ext cx="3348244" cy="834915"/>
                </a:xfrm>
                <a:prstGeom prst="roundRect">
                  <a:avLst/>
                </a:prstGeom>
                <a:solidFill>
                  <a:sysClr val="window" lastClr="FFFFFF"/>
                </a:solidFill>
                <a:ln w="25400" cap="flat" cmpd="sng" algn="ctr">
                  <a:solidFill>
                    <a:srgbClr val="009999"/>
                  </a:solidFill>
                  <a:miter lim="800000"/>
                </a:ln>
                <a:effectLst/>
              </p:spPr>
              <p:txBody>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w="0"/>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200" b="1" i="0" u="none" strike="noStrike" kern="0" cap="none" spc="0" normalizeH="0" baseline="0" noProof="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sp>
              <p:nvSpPr>
                <p:cNvPr id="47" name="Rounded Rectangle 4"/>
                <p:cNvSpPr/>
                <p:nvPr/>
              </p:nvSpPr>
              <p:spPr>
                <a:xfrm>
                  <a:off x="2447196" y="6572231"/>
                  <a:ext cx="3266730" cy="753401"/>
                </a:xfrm>
                <a:prstGeom prst="rect">
                  <a:avLst/>
                </a:prstGeom>
                <a:solidFill>
                  <a:sysClr val="window" lastClr="FFFFFF"/>
                </a:solidFill>
                <a:ln>
                  <a:noFill/>
                </a:ln>
                <a:effectLst/>
              </p:spPr>
              <p:txBody>
                <a:bodyPr spcFirstLastPara="0" vert="horz" wrap="square" lIns="45720" tIns="45720" rIns="45720" bIns="45720" numCol="1" spcCol="1270" anchor="ctr" anchorCtr="0">
                  <a:noAutofit/>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Simulate</a:t>
                  </a:r>
                  <a:endParaRPr kumimoji="0" lang="en-US" sz="24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a:p>
                  <a:pPr marL="45720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-Aim for appropriate rise and fall times using </a:t>
                  </a:r>
                  <a:r>
                    <a:rPr kumimoji="0" lang="en-US" sz="1200" b="1" i="0" u="none" strike="noStrike" kern="0" cap="none" spc="0" normalizeH="0" baseline="0" noProof="0" dirty="0" err="1" smtClean="0">
                      <a:ln w="0"/>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OrCAD</a:t>
                  </a:r>
                  <a:endParaRPr kumimoji="0" lang="en-US" sz="18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grpSp>
          <p:grpSp>
            <p:nvGrpSpPr>
              <p:cNvPr id="10" name="Group 83"/>
              <p:cNvGrpSpPr/>
              <p:nvPr/>
            </p:nvGrpSpPr>
            <p:grpSpPr>
              <a:xfrm>
                <a:off x="6004340" y="4387420"/>
                <a:ext cx="2584824" cy="787149"/>
                <a:chOff x="6004340" y="4387420"/>
                <a:chExt cx="3348244" cy="834915"/>
              </a:xfrm>
              <a:grpFill/>
            </p:grpSpPr>
            <p:sp>
              <p:nvSpPr>
                <p:cNvPr id="44" name="Rounded Rectangle 117"/>
                <p:cNvSpPr/>
                <p:nvPr/>
              </p:nvSpPr>
              <p:spPr>
                <a:xfrm>
                  <a:off x="6004340" y="4387420"/>
                  <a:ext cx="3348244" cy="834915"/>
                </a:xfrm>
                <a:prstGeom prst="roundRect">
                  <a:avLst/>
                </a:prstGeom>
                <a:solidFill>
                  <a:sysClr val="window" lastClr="FFFFFF"/>
                </a:solidFill>
                <a:ln w="25400" cap="flat" cmpd="sng" algn="ctr">
                  <a:solidFill>
                    <a:srgbClr val="009999"/>
                  </a:solidFill>
                  <a:miter lim="800000"/>
                </a:ln>
                <a:effectLst/>
              </p:spPr>
              <p:txBody>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w="0"/>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200" b="1" i="0" u="none" strike="noStrike" kern="0" cap="none" spc="0" normalizeH="0" baseline="0" noProof="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sp>
              <p:nvSpPr>
                <p:cNvPr id="45" name="Rounded Rectangle 4"/>
                <p:cNvSpPr/>
                <p:nvPr/>
              </p:nvSpPr>
              <p:spPr>
                <a:xfrm>
                  <a:off x="6045097" y="4428178"/>
                  <a:ext cx="3266729" cy="753403"/>
                </a:xfrm>
                <a:prstGeom prst="rect">
                  <a:avLst/>
                </a:prstGeom>
                <a:solidFill>
                  <a:sysClr val="window" lastClr="FFFFFF"/>
                </a:solidFill>
                <a:ln>
                  <a:noFill/>
                </a:ln>
                <a:effectLst/>
              </p:spPr>
              <p:txBody>
                <a:bodyPr spcFirstLastPara="0" vert="horz" wrap="square" lIns="45720" tIns="45720" rIns="45720" bIns="45720" numCol="1" spcCol="1270" anchor="ctr" anchorCtr="0">
                  <a:noAutofit/>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Create PCB</a:t>
                  </a:r>
                  <a:endParaRPr kumimoji="0" lang="en-US" sz="20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a:p>
                  <a:pPr marL="45720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a:t>
                  </a:r>
                  <a:r>
                    <a:rPr kumimoji="0" lang="en-US" sz="1200" b="1" i="0" u="none" strike="noStrike" kern="0" cap="none" spc="0" normalizeH="0" baseline="0" noProof="0" dirty="0" err="1" smtClean="0">
                      <a:ln w="0"/>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Protomat</a:t>
                  </a:r>
                  <a:r>
                    <a:rPr kumimoji="0" lang="en-US" sz="12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US" sz="1200" b="1" i="0" u="none" strike="noStrike" kern="0" cap="none" spc="0" normalizeH="0" baseline="0" noProof="0" dirty="0" err="1" smtClean="0">
                      <a:ln w="0"/>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OSHPark</a:t>
                  </a:r>
                  <a:endParaRPr kumimoji="0" lang="en-US" sz="20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grpSp>
          <p:grpSp>
            <p:nvGrpSpPr>
              <p:cNvPr id="11" name="Group 84"/>
              <p:cNvGrpSpPr/>
              <p:nvPr/>
            </p:nvGrpSpPr>
            <p:grpSpPr>
              <a:xfrm>
                <a:off x="5946675" y="2830435"/>
                <a:ext cx="2610257" cy="851189"/>
                <a:chOff x="5809887" y="2791805"/>
                <a:chExt cx="3695822" cy="1033226"/>
              </a:xfrm>
              <a:grpFill/>
            </p:grpSpPr>
            <p:sp>
              <p:nvSpPr>
                <p:cNvPr id="42" name="Rounded Rectangle 115"/>
                <p:cNvSpPr/>
                <p:nvPr/>
              </p:nvSpPr>
              <p:spPr>
                <a:xfrm>
                  <a:off x="5809887" y="2791805"/>
                  <a:ext cx="3695822" cy="1033226"/>
                </a:xfrm>
                <a:prstGeom prst="roundRect">
                  <a:avLst/>
                </a:prstGeom>
                <a:solidFill>
                  <a:sysClr val="window" lastClr="FFFFFF"/>
                </a:solidFill>
                <a:ln w="25400" cap="flat" cmpd="sng" algn="ctr">
                  <a:solidFill>
                    <a:srgbClr val="009999"/>
                  </a:solidFill>
                  <a:miter lim="800000"/>
                </a:ln>
                <a:effectLst/>
              </p:spPr>
              <p:txBody>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w="0"/>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200" b="1" i="0" u="none" strike="noStrike" kern="0" cap="none" spc="0" normalizeH="0" baseline="0" noProof="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sp>
              <p:nvSpPr>
                <p:cNvPr id="43" name="Rounded Rectangle 4"/>
                <p:cNvSpPr/>
                <p:nvPr/>
              </p:nvSpPr>
              <p:spPr>
                <a:xfrm>
                  <a:off x="5859101" y="2851924"/>
                  <a:ext cx="3605847" cy="932350"/>
                </a:xfrm>
                <a:prstGeom prst="rect">
                  <a:avLst/>
                </a:prstGeom>
                <a:solidFill>
                  <a:sysClr val="window" lastClr="FFFFFF"/>
                </a:solidFill>
                <a:ln>
                  <a:noFill/>
                </a:ln>
                <a:effectLst/>
              </p:spPr>
              <p:txBody>
                <a:bodyPr spcFirstLastPara="0" vert="horz" wrap="square" lIns="45720" tIns="45720" rIns="45720" bIns="45720" numCol="1" spcCol="1270" anchor="ctr" anchorCtr="0">
                  <a:noAutofit/>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Solder Components</a:t>
                  </a:r>
                  <a:r>
                    <a:rPr kumimoji="0" lang="en-US" sz="12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rPr>
                    <a:t> onto PCB</a:t>
                  </a:r>
                  <a:endParaRPr kumimoji="0" lang="en-US" sz="14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grpSp>
          <p:grpSp>
            <p:nvGrpSpPr>
              <p:cNvPr id="12" name="Group 85"/>
              <p:cNvGrpSpPr/>
              <p:nvPr/>
            </p:nvGrpSpPr>
            <p:grpSpPr>
              <a:xfrm>
                <a:off x="5446378" y="1015369"/>
                <a:ext cx="3266903" cy="1144569"/>
                <a:chOff x="5443026" y="1028846"/>
                <a:chExt cx="3548016" cy="983401"/>
              </a:xfrm>
              <a:grpFill/>
            </p:grpSpPr>
            <p:sp>
              <p:nvSpPr>
                <p:cNvPr id="40" name="Rounded Rectangle 113"/>
                <p:cNvSpPr/>
                <p:nvPr/>
              </p:nvSpPr>
              <p:spPr>
                <a:xfrm>
                  <a:off x="5443026" y="1028846"/>
                  <a:ext cx="3548016" cy="983401"/>
                </a:xfrm>
                <a:prstGeom prst="roundRect">
                  <a:avLst/>
                </a:prstGeom>
                <a:solidFill>
                  <a:sysClr val="window" lastClr="FFFFFF"/>
                </a:solidFill>
                <a:ln w="25400" cap="flat" cmpd="sng" algn="ctr">
                  <a:solidFill>
                    <a:srgbClr val="009999"/>
                  </a:solidFill>
                  <a:miter lim="800000"/>
                </a:ln>
                <a:effectLst/>
              </p:spPr>
              <p:txBody>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w="0"/>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200" b="1" i="0" u="none" strike="noStrike" kern="0" cap="none" spc="0" normalizeH="0" baseline="0" noProof="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sp>
              <p:nvSpPr>
                <p:cNvPr id="41" name="Rounded Rectangle 4"/>
                <p:cNvSpPr/>
                <p:nvPr/>
              </p:nvSpPr>
              <p:spPr>
                <a:xfrm>
                  <a:off x="5623483" y="1119822"/>
                  <a:ext cx="3286451" cy="860586"/>
                </a:xfrm>
                <a:prstGeom prst="rect">
                  <a:avLst/>
                </a:prstGeom>
                <a:solidFill>
                  <a:sysClr val="window" lastClr="FFFFFF"/>
                </a:solidFill>
                <a:ln>
                  <a:noFill/>
                </a:ln>
                <a:effectLst/>
              </p:spPr>
              <p:txBody>
                <a:bodyPr spcFirstLastPara="0" vert="horz" wrap="square" lIns="45720" tIns="45720" rIns="45720" bIns="45720" numCol="1" spcCol="1270" anchor="ctr" anchorCtr="0">
                  <a:noAutofit/>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Test PCB</a:t>
                  </a:r>
                  <a:endParaRPr kumimoji="0" lang="en-US" sz="18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a:p>
                  <a:pPr marL="45720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-Determine PCB meets all criteria</a:t>
                  </a:r>
                  <a:endParaRPr kumimoji="0" lang="en-US" sz="18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grpSp>
          <p:grpSp>
            <p:nvGrpSpPr>
              <p:cNvPr id="13" name="Group 86"/>
              <p:cNvGrpSpPr/>
              <p:nvPr/>
            </p:nvGrpSpPr>
            <p:grpSpPr>
              <a:xfrm>
                <a:off x="2709276" y="-397463"/>
                <a:ext cx="3348244" cy="971748"/>
                <a:chOff x="2709276" y="-341495"/>
                <a:chExt cx="3348244" cy="834915"/>
              </a:xfrm>
              <a:grpFill/>
            </p:grpSpPr>
            <p:sp>
              <p:nvSpPr>
                <p:cNvPr id="38" name="Rounded Rectangle 111"/>
                <p:cNvSpPr/>
                <p:nvPr/>
              </p:nvSpPr>
              <p:spPr>
                <a:xfrm>
                  <a:off x="2709276" y="-341495"/>
                  <a:ext cx="3348244" cy="834915"/>
                </a:xfrm>
                <a:prstGeom prst="roundRect">
                  <a:avLst/>
                </a:prstGeom>
                <a:solidFill>
                  <a:sysClr val="window" lastClr="FFFFFF"/>
                </a:solidFill>
                <a:ln w="25400" cap="flat" cmpd="sng" algn="ctr">
                  <a:solidFill>
                    <a:srgbClr val="009999"/>
                  </a:solidFill>
                  <a:miter lim="800000"/>
                </a:ln>
                <a:effectLst/>
              </p:spPr>
              <p:txBody>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w="0"/>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200" b="1" i="0" u="none" strike="noStrike" kern="0" cap="none" spc="0" normalizeH="0" baseline="0" noProof="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sp>
              <p:nvSpPr>
                <p:cNvPr id="39" name="Rounded Rectangle 4"/>
                <p:cNvSpPr/>
                <p:nvPr/>
              </p:nvSpPr>
              <p:spPr>
                <a:xfrm>
                  <a:off x="2769076" y="-292114"/>
                  <a:ext cx="3228166" cy="746515"/>
                </a:xfrm>
                <a:prstGeom prst="rect">
                  <a:avLst/>
                </a:prstGeom>
                <a:solidFill>
                  <a:sysClr val="window" lastClr="FFFFFF"/>
                </a:solidFill>
                <a:ln>
                  <a:noFill/>
                </a:ln>
                <a:effectLst/>
              </p:spPr>
              <p:txBody>
                <a:bodyPr spcFirstLastPara="0" vert="horz" wrap="square" lIns="45720" tIns="45720" rIns="45720" bIns="45720" numCol="1" spcCol="1270" anchor="ctr" anchorCtr="0">
                  <a:noAutofit/>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Consider Design Specs</a:t>
                  </a:r>
                  <a:endParaRPr kumimoji="0" lang="en-US" sz="20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a:p>
                  <a:pPr marL="609493" marR="0" lvl="1"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-Define coil team</a:t>
                  </a:r>
                  <a:endParaRPr kumimoji="0" lang="en-US" sz="20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a:p>
                  <a:pPr marL="609493" marR="0" lvl="1"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-Define MOSFET/ circuit team</a:t>
                  </a:r>
                  <a:endParaRPr kumimoji="0" lang="en-US" sz="20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grpSp>
          <p:grpSp>
            <p:nvGrpSpPr>
              <p:cNvPr id="14" name="Group 87"/>
              <p:cNvGrpSpPr/>
              <p:nvPr/>
            </p:nvGrpSpPr>
            <p:grpSpPr>
              <a:xfrm rot="7346326">
                <a:off x="1957348" y="494794"/>
                <a:ext cx="511764" cy="326548"/>
                <a:chOff x="1957348" y="494794"/>
                <a:chExt cx="305014" cy="356809"/>
              </a:xfrm>
              <a:grpFill/>
            </p:grpSpPr>
            <p:sp>
              <p:nvSpPr>
                <p:cNvPr id="36" name="Right Arrow 109"/>
                <p:cNvSpPr/>
                <p:nvPr/>
              </p:nvSpPr>
              <p:spPr>
                <a:xfrm>
                  <a:off x="1957348" y="494794"/>
                  <a:ext cx="305014" cy="356809"/>
                </a:xfrm>
                <a:prstGeom prst="rightArrow">
                  <a:avLst>
                    <a:gd name="adj1" fmla="val 60000"/>
                    <a:gd name="adj2" fmla="val 50000"/>
                  </a:avLst>
                </a:prstGeom>
                <a:gradFill rotWithShape="1">
                  <a:gsLst>
                    <a:gs pos="0">
                      <a:srgbClr val="009999">
                        <a:shade val="15000"/>
                        <a:satMod val="180000"/>
                      </a:srgbClr>
                    </a:gs>
                    <a:gs pos="50000">
                      <a:srgbClr val="009999">
                        <a:shade val="45000"/>
                        <a:satMod val="170000"/>
                      </a:srgbClr>
                    </a:gs>
                    <a:gs pos="70000">
                      <a:srgbClr val="009999">
                        <a:tint val="99000"/>
                        <a:shade val="65000"/>
                        <a:satMod val="155000"/>
                      </a:srgbClr>
                    </a:gs>
                    <a:gs pos="100000">
                      <a:srgbClr val="009999">
                        <a:tint val="100000"/>
                        <a:shade val="100000"/>
                        <a:satMod val="155000"/>
                      </a:srgbClr>
                    </a:gs>
                  </a:gsLst>
                  <a:lin ang="16200000" scaled="0"/>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rgbClr val="009999">
                      <a:satMod val="300000"/>
                    </a:srgbClr>
                  </a:contourClr>
                </a:sp3d>
              </p:spPr>
              <p:txBody>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w="0"/>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200" b="1" i="0" u="none" strike="noStrike" kern="0" cap="none" spc="0" normalizeH="0" baseline="0" noProof="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sp>
              <p:nvSpPr>
                <p:cNvPr id="37" name="Right Arrow 4"/>
                <p:cNvSpPr/>
                <p:nvPr/>
              </p:nvSpPr>
              <p:spPr>
                <a:xfrm>
                  <a:off x="1957348" y="566156"/>
                  <a:ext cx="213510" cy="214085"/>
                </a:xfrm>
                <a:prstGeom prst="rect">
                  <a:avLst/>
                </a:prstGeom>
                <a:grpFill/>
                <a:ln>
                  <a:noFill/>
                </a:ln>
                <a:effectLst/>
              </p:spPr>
              <p:txBody>
                <a:bodyPr spcFirstLastPara="0" vert="horz" wrap="square" lIns="0" tIns="0" rIns="0" bIns="0" numCol="1" spcCol="1270" anchor="ctr" anchorCtr="0">
                  <a:noAutofit/>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w="0"/>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200" b="1" i="0" u="none" strike="noStrike" kern="0" cap="none" spc="0" normalizeH="0" baseline="0" noProof="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grpSp>
          <p:grpSp>
            <p:nvGrpSpPr>
              <p:cNvPr id="15" name="Group 88"/>
              <p:cNvGrpSpPr/>
              <p:nvPr/>
            </p:nvGrpSpPr>
            <p:grpSpPr>
              <a:xfrm rot="6568335">
                <a:off x="1185462" y="2318606"/>
                <a:ext cx="511764" cy="326548"/>
                <a:chOff x="1185462" y="2318606"/>
                <a:chExt cx="305014" cy="356809"/>
              </a:xfrm>
              <a:grpFill/>
            </p:grpSpPr>
            <p:sp>
              <p:nvSpPr>
                <p:cNvPr id="34" name="Right Arrow 107"/>
                <p:cNvSpPr/>
                <p:nvPr/>
              </p:nvSpPr>
              <p:spPr>
                <a:xfrm>
                  <a:off x="1185462" y="2318606"/>
                  <a:ext cx="305014" cy="356809"/>
                </a:xfrm>
                <a:prstGeom prst="rightArrow">
                  <a:avLst>
                    <a:gd name="adj1" fmla="val 60000"/>
                    <a:gd name="adj2" fmla="val 50000"/>
                  </a:avLst>
                </a:prstGeom>
                <a:gradFill rotWithShape="1">
                  <a:gsLst>
                    <a:gs pos="0">
                      <a:srgbClr val="009999">
                        <a:shade val="15000"/>
                        <a:satMod val="180000"/>
                      </a:srgbClr>
                    </a:gs>
                    <a:gs pos="50000">
                      <a:srgbClr val="009999">
                        <a:shade val="45000"/>
                        <a:satMod val="170000"/>
                      </a:srgbClr>
                    </a:gs>
                    <a:gs pos="70000">
                      <a:srgbClr val="009999">
                        <a:tint val="99000"/>
                        <a:shade val="65000"/>
                        <a:satMod val="155000"/>
                      </a:srgbClr>
                    </a:gs>
                    <a:gs pos="100000">
                      <a:srgbClr val="009999">
                        <a:tint val="100000"/>
                        <a:shade val="100000"/>
                        <a:satMod val="155000"/>
                      </a:srgbClr>
                    </a:gs>
                  </a:gsLst>
                  <a:lin ang="16200000" scaled="0"/>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rgbClr val="009999">
                      <a:satMod val="300000"/>
                    </a:srgbClr>
                  </a:contourClr>
                </a:sp3d>
              </p:spPr>
              <p:txBody>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w="0"/>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200" b="1" i="0" u="none" strike="noStrike" kern="0" cap="none" spc="0" normalizeH="0" baseline="0" noProof="0" dirty="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sp>
              <p:nvSpPr>
                <p:cNvPr id="35" name="Right Arrow 4"/>
                <p:cNvSpPr/>
                <p:nvPr/>
              </p:nvSpPr>
              <p:spPr>
                <a:xfrm>
                  <a:off x="1185462" y="2389968"/>
                  <a:ext cx="213510" cy="214085"/>
                </a:xfrm>
                <a:prstGeom prst="rect">
                  <a:avLst/>
                </a:prstGeom>
                <a:grpFill/>
                <a:ln>
                  <a:noFill/>
                </a:ln>
                <a:effectLst/>
              </p:spPr>
              <p:txBody>
                <a:bodyPr spcFirstLastPara="0" vert="horz" wrap="square" lIns="0" tIns="0" rIns="0" bIns="0" numCol="1" spcCol="1270" anchor="ctr" anchorCtr="0">
                  <a:noAutofit/>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w="0"/>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200" b="1" i="0" u="none" strike="noStrike" kern="0" cap="none" spc="0" normalizeH="0" baseline="0" noProof="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grpSp>
          <p:grpSp>
            <p:nvGrpSpPr>
              <p:cNvPr id="16" name="Group 89"/>
              <p:cNvGrpSpPr/>
              <p:nvPr/>
            </p:nvGrpSpPr>
            <p:grpSpPr>
              <a:xfrm rot="5400000">
                <a:off x="1092651" y="4233359"/>
                <a:ext cx="511764" cy="326548"/>
                <a:chOff x="1092651" y="4233359"/>
                <a:chExt cx="305014" cy="356809"/>
              </a:xfrm>
              <a:grpFill/>
            </p:grpSpPr>
            <p:sp>
              <p:nvSpPr>
                <p:cNvPr id="32" name="Right Arrow 105"/>
                <p:cNvSpPr/>
                <p:nvPr/>
              </p:nvSpPr>
              <p:spPr>
                <a:xfrm>
                  <a:off x="1092651" y="4233359"/>
                  <a:ext cx="305014" cy="356809"/>
                </a:xfrm>
                <a:prstGeom prst="rightArrow">
                  <a:avLst>
                    <a:gd name="adj1" fmla="val 60000"/>
                    <a:gd name="adj2" fmla="val 50000"/>
                  </a:avLst>
                </a:prstGeom>
                <a:gradFill rotWithShape="1">
                  <a:gsLst>
                    <a:gs pos="0">
                      <a:srgbClr val="009999">
                        <a:shade val="15000"/>
                        <a:satMod val="180000"/>
                      </a:srgbClr>
                    </a:gs>
                    <a:gs pos="50000">
                      <a:srgbClr val="009999">
                        <a:shade val="45000"/>
                        <a:satMod val="170000"/>
                      </a:srgbClr>
                    </a:gs>
                    <a:gs pos="70000">
                      <a:srgbClr val="009999">
                        <a:tint val="99000"/>
                        <a:shade val="65000"/>
                        <a:satMod val="155000"/>
                      </a:srgbClr>
                    </a:gs>
                    <a:gs pos="100000">
                      <a:srgbClr val="009999">
                        <a:tint val="100000"/>
                        <a:shade val="100000"/>
                        <a:satMod val="155000"/>
                      </a:srgbClr>
                    </a:gs>
                  </a:gsLst>
                  <a:lin ang="16200000" scaled="0"/>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rgbClr val="009999">
                      <a:satMod val="300000"/>
                    </a:srgbClr>
                  </a:contourClr>
                </a:sp3d>
              </p:spPr>
              <p:txBody>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w="0"/>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200" b="1" i="0" u="none" strike="noStrike" kern="0" cap="none" spc="0" normalizeH="0" baseline="0" noProof="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sp>
              <p:nvSpPr>
                <p:cNvPr id="33" name="Right Arrow 4"/>
                <p:cNvSpPr/>
                <p:nvPr/>
              </p:nvSpPr>
              <p:spPr>
                <a:xfrm>
                  <a:off x="1092651" y="4304721"/>
                  <a:ext cx="213510" cy="214085"/>
                </a:xfrm>
                <a:prstGeom prst="rect">
                  <a:avLst/>
                </a:prstGeom>
                <a:grpFill/>
                <a:ln>
                  <a:noFill/>
                </a:ln>
                <a:effectLst/>
              </p:spPr>
              <p:txBody>
                <a:bodyPr spcFirstLastPara="0" vert="horz" wrap="square" lIns="0" tIns="0" rIns="0" bIns="0" numCol="1" spcCol="1270" anchor="ctr" anchorCtr="0">
                  <a:noAutofit/>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w="0"/>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200" b="1" i="0" u="none" strike="noStrike" kern="0" cap="none" spc="0" normalizeH="0" baseline="0" noProof="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grpSp>
          <p:cxnSp>
            <p:nvCxnSpPr>
              <p:cNvPr id="17" name="Curved Connector 90"/>
              <p:cNvCxnSpPr/>
              <p:nvPr/>
            </p:nvCxnSpPr>
            <p:spPr>
              <a:xfrm rot="16200000" flipV="1">
                <a:off x="1592894" y="2933431"/>
                <a:ext cx="4737436" cy="1982186"/>
              </a:xfrm>
              <a:prstGeom prst="curvedConnector2">
                <a:avLst/>
              </a:prstGeom>
              <a:grpFill/>
              <a:ln w="57150" cap="flat" cmpd="sng" algn="ctr">
                <a:solidFill>
                  <a:srgbClr val="009999"/>
                </a:solidFill>
                <a:miter lim="800000"/>
                <a:tailEnd type="arrow"/>
              </a:ln>
              <a:effectLst/>
            </p:spPr>
          </p:cxnSp>
          <p:grpSp>
            <p:nvGrpSpPr>
              <p:cNvPr id="19" name="Group 92"/>
              <p:cNvGrpSpPr/>
              <p:nvPr/>
            </p:nvGrpSpPr>
            <p:grpSpPr>
              <a:xfrm rot="2868818">
                <a:off x="1449973" y="6362662"/>
                <a:ext cx="511764" cy="326548"/>
                <a:chOff x="1449973" y="6362662"/>
                <a:chExt cx="305014" cy="356809"/>
              </a:xfrm>
              <a:grpFill/>
            </p:grpSpPr>
            <p:sp>
              <p:nvSpPr>
                <p:cNvPr id="30" name="Right Arrow 103"/>
                <p:cNvSpPr/>
                <p:nvPr/>
              </p:nvSpPr>
              <p:spPr>
                <a:xfrm>
                  <a:off x="1449973" y="6362662"/>
                  <a:ext cx="305014" cy="356809"/>
                </a:xfrm>
                <a:prstGeom prst="rightArrow">
                  <a:avLst>
                    <a:gd name="adj1" fmla="val 60000"/>
                    <a:gd name="adj2" fmla="val 50000"/>
                  </a:avLst>
                </a:prstGeom>
                <a:solidFill>
                  <a:srgbClr val="009999"/>
                </a:solidFill>
                <a:ln w="25400" cap="flat" cmpd="sng" algn="ctr">
                  <a:solidFill>
                    <a:srgbClr val="009999">
                      <a:shade val="50000"/>
                    </a:srgbClr>
                  </a:solidFill>
                  <a:miter lim="800000"/>
                </a:ln>
                <a:effectLst/>
              </p:spPr>
              <p:txBody>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w="0"/>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200" b="1" i="0" u="none" strike="noStrike" kern="0" cap="none" spc="0" normalizeH="0" baseline="0" noProof="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sp>
              <p:nvSpPr>
                <p:cNvPr id="31" name="Right Arrow 4"/>
                <p:cNvSpPr/>
                <p:nvPr/>
              </p:nvSpPr>
              <p:spPr>
                <a:xfrm>
                  <a:off x="1449973" y="6434024"/>
                  <a:ext cx="213510" cy="214085"/>
                </a:xfrm>
                <a:prstGeom prst="rect">
                  <a:avLst/>
                </a:prstGeom>
                <a:grpFill/>
                <a:ln>
                  <a:noFill/>
                </a:ln>
                <a:effectLst/>
              </p:spPr>
              <p:txBody>
                <a:bodyPr spcFirstLastPara="0" vert="horz" wrap="square" lIns="0" tIns="0" rIns="0" bIns="0" numCol="1" spcCol="1270" anchor="ctr" anchorCtr="0">
                  <a:noAutofit/>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w="0"/>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200" b="1" i="0" u="none" strike="noStrike" kern="0" cap="none" spc="0" normalizeH="0" baseline="0" noProof="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grpSp>
          <p:sp>
            <p:nvSpPr>
              <p:cNvPr id="20" name="Right Arrow 93"/>
              <p:cNvSpPr/>
              <p:nvPr/>
            </p:nvSpPr>
            <p:spPr>
              <a:xfrm rot="19316246">
                <a:off x="5907588" y="6843070"/>
                <a:ext cx="412119" cy="405503"/>
              </a:xfrm>
              <a:prstGeom prst="rightArrow">
                <a:avLst>
                  <a:gd name="adj1" fmla="val 60000"/>
                  <a:gd name="adj2" fmla="val 50000"/>
                </a:avLst>
              </a:prstGeom>
              <a:solidFill>
                <a:srgbClr val="009999"/>
              </a:solidFill>
              <a:ln w="25400" cap="flat" cmpd="sng" algn="ctr">
                <a:solidFill>
                  <a:srgbClr val="009999">
                    <a:shade val="50000"/>
                  </a:srgbClr>
                </a:solidFill>
                <a:miter lim="800000"/>
              </a:ln>
              <a:effectLst/>
            </p:spPr>
            <p:txBody>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w="0"/>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200" b="1" i="0" u="none" strike="noStrike" kern="0" cap="none" spc="0" normalizeH="0" baseline="0" noProof="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grpSp>
            <p:nvGrpSpPr>
              <p:cNvPr id="21" name="Group 94"/>
              <p:cNvGrpSpPr/>
              <p:nvPr/>
            </p:nvGrpSpPr>
            <p:grpSpPr>
              <a:xfrm rot="18115179">
                <a:off x="6691266" y="5320333"/>
                <a:ext cx="511764" cy="326548"/>
                <a:chOff x="6691266" y="5320333"/>
                <a:chExt cx="305014" cy="356809"/>
              </a:xfrm>
              <a:grpFill/>
            </p:grpSpPr>
            <p:sp>
              <p:nvSpPr>
                <p:cNvPr id="28" name="Right Arrow 101"/>
                <p:cNvSpPr/>
                <p:nvPr/>
              </p:nvSpPr>
              <p:spPr>
                <a:xfrm>
                  <a:off x="6691266" y="5320333"/>
                  <a:ext cx="305014" cy="356809"/>
                </a:xfrm>
                <a:prstGeom prst="rightArrow">
                  <a:avLst>
                    <a:gd name="adj1" fmla="val 60000"/>
                    <a:gd name="adj2" fmla="val 50000"/>
                  </a:avLst>
                </a:prstGeom>
                <a:solidFill>
                  <a:srgbClr val="009999"/>
                </a:solidFill>
                <a:ln w="25400" cap="flat" cmpd="sng" algn="ctr">
                  <a:solidFill>
                    <a:srgbClr val="009999">
                      <a:shade val="50000"/>
                    </a:srgbClr>
                  </a:solidFill>
                  <a:miter lim="800000"/>
                </a:ln>
                <a:effectLst/>
              </p:spPr>
              <p:txBody>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w="0"/>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200" b="1" i="0" u="none" strike="noStrike" kern="0" cap="none" spc="0" normalizeH="0" baseline="0" noProof="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sp>
              <p:nvSpPr>
                <p:cNvPr id="29" name="Right Arrow 4"/>
                <p:cNvSpPr/>
                <p:nvPr/>
              </p:nvSpPr>
              <p:spPr>
                <a:xfrm>
                  <a:off x="6691266" y="5391695"/>
                  <a:ext cx="213510" cy="214085"/>
                </a:xfrm>
                <a:prstGeom prst="rect">
                  <a:avLst/>
                </a:prstGeom>
                <a:grpFill/>
                <a:ln>
                  <a:noFill/>
                </a:ln>
                <a:effectLst/>
              </p:spPr>
              <p:txBody>
                <a:bodyPr spcFirstLastPara="0" vert="horz" wrap="square" lIns="0" tIns="0" rIns="0" bIns="0" numCol="1" spcCol="1270" anchor="ctr" anchorCtr="0">
                  <a:noAutofit/>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w="0"/>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200" b="1" i="0" u="none" strike="noStrike" kern="0" cap="none" spc="0" normalizeH="0" baseline="0" noProof="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grpSp>
          <p:grpSp>
            <p:nvGrpSpPr>
              <p:cNvPr id="22" name="Group 95"/>
              <p:cNvGrpSpPr/>
              <p:nvPr/>
            </p:nvGrpSpPr>
            <p:grpSpPr>
              <a:xfrm rot="16200000">
                <a:off x="7226383" y="3851940"/>
                <a:ext cx="511764" cy="326548"/>
                <a:chOff x="7226383" y="3851940"/>
                <a:chExt cx="305014" cy="356809"/>
              </a:xfrm>
              <a:grpFill/>
            </p:grpSpPr>
            <p:sp>
              <p:nvSpPr>
                <p:cNvPr id="26" name="Right Arrow 99"/>
                <p:cNvSpPr/>
                <p:nvPr/>
              </p:nvSpPr>
              <p:spPr>
                <a:xfrm>
                  <a:off x="7226383" y="3851940"/>
                  <a:ext cx="305014" cy="356809"/>
                </a:xfrm>
                <a:prstGeom prst="rightArrow">
                  <a:avLst>
                    <a:gd name="adj1" fmla="val 60000"/>
                    <a:gd name="adj2" fmla="val 50000"/>
                  </a:avLst>
                </a:prstGeom>
                <a:solidFill>
                  <a:srgbClr val="009999"/>
                </a:solidFill>
                <a:ln w="25400" cap="flat" cmpd="sng" algn="ctr">
                  <a:solidFill>
                    <a:srgbClr val="009999">
                      <a:shade val="50000"/>
                    </a:srgbClr>
                  </a:solidFill>
                  <a:miter lim="800000"/>
                </a:ln>
                <a:effectLst/>
              </p:spPr>
              <p:txBody>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w="0"/>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200" b="1" i="0" u="none" strike="noStrike" kern="0" cap="none" spc="0" normalizeH="0" baseline="0" noProof="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sp>
              <p:nvSpPr>
                <p:cNvPr id="27" name="Right Arrow 4"/>
                <p:cNvSpPr/>
                <p:nvPr/>
              </p:nvSpPr>
              <p:spPr>
                <a:xfrm>
                  <a:off x="7226383" y="3923302"/>
                  <a:ext cx="213510" cy="214085"/>
                </a:xfrm>
                <a:prstGeom prst="rect">
                  <a:avLst/>
                </a:prstGeom>
                <a:grpFill/>
                <a:ln>
                  <a:noFill/>
                </a:ln>
                <a:effectLst/>
              </p:spPr>
              <p:txBody>
                <a:bodyPr spcFirstLastPara="0" vert="horz" wrap="square" lIns="0" tIns="0" rIns="0" bIns="0" numCol="1" spcCol="1270" anchor="ctr" anchorCtr="0">
                  <a:noAutofit/>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w="0"/>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200" b="1" i="0" u="none" strike="noStrike" kern="0" cap="none" spc="0" normalizeH="0" baseline="0" noProof="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grpSp>
          <p:grpSp>
            <p:nvGrpSpPr>
              <p:cNvPr id="23" name="Group 96"/>
              <p:cNvGrpSpPr/>
              <p:nvPr/>
            </p:nvGrpSpPr>
            <p:grpSpPr>
              <a:xfrm rot="15424513">
                <a:off x="7102861" y="2299615"/>
                <a:ext cx="511764" cy="326548"/>
                <a:chOff x="7102861" y="2299615"/>
                <a:chExt cx="305014" cy="356809"/>
              </a:xfrm>
              <a:grpFill/>
            </p:grpSpPr>
            <p:sp>
              <p:nvSpPr>
                <p:cNvPr id="24" name="Right Arrow 97"/>
                <p:cNvSpPr/>
                <p:nvPr/>
              </p:nvSpPr>
              <p:spPr>
                <a:xfrm>
                  <a:off x="7102861" y="2299615"/>
                  <a:ext cx="305014" cy="356809"/>
                </a:xfrm>
                <a:prstGeom prst="rightArrow">
                  <a:avLst>
                    <a:gd name="adj1" fmla="val 60000"/>
                    <a:gd name="adj2" fmla="val 50000"/>
                  </a:avLst>
                </a:prstGeom>
                <a:solidFill>
                  <a:srgbClr val="009999"/>
                </a:solidFill>
                <a:ln w="25400" cap="flat" cmpd="sng" algn="ctr">
                  <a:solidFill>
                    <a:srgbClr val="009999">
                      <a:shade val="50000"/>
                    </a:srgbClr>
                  </a:solidFill>
                  <a:miter lim="800000"/>
                </a:ln>
                <a:effectLst/>
              </p:spPr>
              <p:txBody>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w="0"/>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200" b="1" i="0" u="none" strike="noStrike" kern="0" cap="none" spc="0" normalizeH="0" baseline="0" noProof="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sp>
              <p:nvSpPr>
                <p:cNvPr id="25" name="Right Arrow 4"/>
                <p:cNvSpPr/>
                <p:nvPr/>
              </p:nvSpPr>
              <p:spPr>
                <a:xfrm>
                  <a:off x="7102861" y="2370977"/>
                  <a:ext cx="213510" cy="214085"/>
                </a:xfrm>
                <a:prstGeom prst="rect">
                  <a:avLst/>
                </a:prstGeom>
                <a:grpFill/>
                <a:ln>
                  <a:noFill/>
                </a:ln>
                <a:effectLst/>
              </p:spPr>
              <p:txBody>
                <a:bodyPr spcFirstLastPara="0" vert="horz" wrap="square" lIns="0" tIns="0" rIns="0" bIns="0" numCol="1" spcCol="1270" anchor="ctr" anchorCtr="0">
                  <a:noAutofit/>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smtClean="0">
                      <a:ln w="0"/>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200" b="1" i="0" u="none" strike="noStrike" kern="0" cap="none" spc="0" normalizeH="0" baseline="0" noProof="0" smtClean="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p:txBody>
            </p:sp>
          </p:grpSp>
        </p:grpSp>
        <p:sp>
          <p:nvSpPr>
            <p:cNvPr id="55" name="Rounded Rectangle 4"/>
            <p:cNvSpPr/>
            <p:nvPr/>
          </p:nvSpPr>
          <p:spPr>
            <a:xfrm>
              <a:off x="1598612" y="1905000"/>
              <a:ext cx="2248960" cy="686761"/>
            </a:xfrm>
            <a:prstGeom prst="rect">
              <a:avLst/>
            </a:prstGeom>
            <a:solidFill>
              <a:sysClr val="window" lastClr="FFFFFF"/>
            </a:solidFill>
            <a:ln>
              <a:noFill/>
            </a:ln>
            <a:effectLst/>
          </p:spPr>
          <p:txBody>
            <a:bodyPr spcFirstLastPara="0" vert="horz" wrap="square" lIns="45720" tIns="45720" rIns="45720" bIns="45720" numCol="1" spcCol="1270" anchor="ctr" anchorCtr="0">
              <a:noAutofit/>
            </a:bodyPr>
            <a:lstStyle/>
            <a:p>
              <a:pPr marL="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w="0"/>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Choose Coil</a:t>
              </a:r>
              <a:endParaRPr kumimoji="0" lang="en-US" sz="1800" b="1" i="0" u="none" strike="noStrike" kern="0" cap="none" spc="0" normalizeH="0" baseline="0" noProof="0" dirty="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endParaRPr>
            </a:p>
            <a:p>
              <a:pPr marL="45720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w="0"/>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-Aim for low inductance</a:t>
              </a:r>
            </a:p>
            <a:p>
              <a:pPr marL="457200" marR="0" lvl="0" indent="0" defTabSz="121898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w="0"/>
                  <a:solidFill>
                    <a:prstClr val="black"/>
                  </a:solidFill>
                  <a:effectLst/>
                  <a:uLnTx/>
                  <a:uFillTx/>
                  <a:latin typeface="Calibri" panose="020F0502020204030204" pitchFamily="34" charset="0"/>
                  <a:ea typeface="MS PGothic" panose="020B0600070205080204" pitchFamily="34" charset="-128"/>
                  <a:cs typeface="Times New Roman" panose="02020603050405020304" pitchFamily="18" charset="0"/>
                </a:rPr>
                <a:t>-Aim for high field</a:t>
              </a:r>
            </a:p>
          </p:txBody>
        </p:sp>
      </p:grpSp>
      <p:sp>
        <p:nvSpPr>
          <p:cNvPr id="54" name="Title 1"/>
          <p:cNvSpPr>
            <a:spLocks noGrp="1"/>
          </p:cNvSpPr>
          <p:nvPr>
            <p:ph type="title"/>
          </p:nvPr>
        </p:nvSpPr>
        <p:spPr>
          <a:xfrm>
            <a:off x="303212" y="152400"/>
            <a:ext cx="8594429" cy="939451"/>
          </a:xfrm>
        </p:spPr>
        <p:txBody>
          <a:bodyPr/>
          <a:lstStyle/>
          <a:p>
            <a:r>
              <a:rPr lang="en-US" dirty="0" smtClean="0"/>
              <a:t>Design Cycle</a:t>
            </a:r>
            <a:endParaRPr lang="en-US" dirty="0"/>
          </a:p>
        </p:txBody>
      </p:sp>
      <p:sp>
        <p:nvSpPr>
          <p:cNvPr id="57" name="TextBox 17"/>
          <p:cNvSpPr txBox="1"/>
          <p:nvPr/>
        </p:nvSpPr>
        <p:spPr>
          <a:xfrm>
            <a:off x="4274042" y="6398568"/>
            <a:ext cx="3640740" cy="230832"/>
          </a:xfrm>
          <a:prstGeom prst="rect">
            <a:avLst/>
          </a:prstGeom>
          <a:noFill/>
        </p:spPr>
        <p:txBody>
          <a:bodyPr wrap="none" rtlCol="0">
            <a:spAutoFit/>
          </a:bodyPr>
          <a:lstStyle/>
          <a:p>
            <a:pPr lvl="0"/>
            <a:r>
              <a:rPr lang="en-US" sz="900" dirty="0">
                <a:solidFill>
                  <a:prstClr val="black">
                    <a:tint val="75000"/>
                  </a:prstClr>
                </a:solidFill>
              </a:rPr>
              <a:t>May15-30: Fast, Compact, High Strength Magnetic Pulse Generator</a:t>
            </a:r>
          </a:p>
        </p:txBody>
      </p:sp>
    </p:spTree>
    <p:extLst>
      <p:ext uri="{BB962C8B-B14F-4D97-AF65-F5344CB8AC3E}">
        <p14:creationId xmlns:p14="http://schemas.microsoft.com/office/powerpoint/2010/main" val="158686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Coils</a:t>
            </a:r>
            <a:endParaRPr lang="en-US" dirty="0"/>
          </a:p>
        </p:txBody>
      </p:sp>
      <p:sp>
        <p:nvSpPr>
          <p:cNvPr id="5" name="Content Placeholder 4"/>
          <p:cNvSpPr>
            <a:spLocks noGrp="1"/>
          </p:cNvSpPr>
          <p:nvPr>
            <p:ph sz="half" idx="1"/>
          </p:nvPr>
        </p:nvSpPr>
        <p:spPr>
          <a:xfrm>
            <a:off x="6094412" y="2863959"/>
            <a:ext cx="4182944" cy="3880773"/>
          </a:xfrm>
        </p:spPr>
        <p:txBody>
          <a:bodyPr/>
          <a:lstStyle/>
          <a:p>
            <a:r>
              <a:rPr lang="en-US" dirty="0"/>
              <a:t>Lower </a:t>
            </a:r>
            <a:r>
              <a:rPr lang="en-US" dirty="0" smtClean="0"/>
              <a:t>inductance </a:t>
            </a:r>
            <a:r>
              <a:rPr lang="en-US" dirty="0">
                <a:sym typeface="Wingdings" panose="05000000000000000000" pitchFamily="2" charset="2"/>
              </a:rPr>
              <a:t></a:t>
            </a:r>
            <a:r>
              <a:rPr lang="en-US" dirty="0"/>
              <a:t> faster rise </a:t>
            </a:r>
            <a:r>
              <a:rPr lang="en-US" dirty="0" smtClean="0"/>
              <a:t>time</a:t>
            </a:r>
            <a:endParaRPr lang="en-US" dirty="0"/>
          </a:p>
          <a:p>
            <a:pPr lvl="1"/>
            <a:r>
              <a:rPr lang="en-US" dirty="0"/>
              <a:t>Lower inductance requires higher </a:t>
            </a:r>
            <a:r>
              <a:rPr lang="en-US" dirty="0" smtClean="0"/>
              <a:t>current </a:t>
            </a:r>
            <a:r>
              <a:rPr lang="en-US" dirty="0"/>
              <a:t>to </a:t>
            </a:r>
            <a:r>
              <a:rPr lang="en-US" dirty="0" smtClean="0"/>
              <a:t>maintain field </a:t>
            </a:r>
            <a:r>
              <a:rPr lang="en-US" dirty="0"/>
              <a:t>strength</a:t>
            </a:r>
          </a:p>
        </p:txBody>
      </p:sp>
      <p:sp>
        <p:nvSpPr>
          <p:cNvPr id="9" name="TextBox 2"/>
          <p:cNvSpPr txBox="1"/>
          <p:nvPr/>
        </p:nvSpPr>
        <p:spPr>
          <a:xfrm>
            <a:off x="4274042" y="6361333"/>
            <a:ext cx="3640740" cy="230832"/>
          </a:xfrm>
          <a:prstGeom prst="rect">
            <a:avLst/>
          </a:prstGeom>
          <a:noFill/>
        </p:spPr>
        <p:txBody>
          <a:bodyPr wrap="none" rtlCol="0">
            <a:spAutoFit/>
          </a:bodyPr>
          <a:lstStyle/>
          <a:p>
            <a:pPr lvl="0"/>
            <a:r>
              <a:rPr lang="en-US" sz="900">
                <a:solidFill>
                  <a:prstClr val="black">
                    <a:tint val="75000"/>
                  </a:prstClr>
                </a:solidFill>
              </a:rPr>
              <a:t>May15-30: Fast, Compact, High Strength Magnetic Pulse Generator</a:t>
            </a:r>
            <a:endParaRPr lang="en-US" sz="900" dirty="0">
              <a:solidFill>
                <a:prstClr val="black">
                  <a:tint val="75000"/>
                </a:prst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894" y="1371600"/>
            <a:ext cx="5093392" cy="4522504"/>
          </a:xfrm>
          <a:prstGeom prst="rect">
            <a:avLst/>
          </a:prstGeom>
        </p:spPr>
      </p:pic>
    </p:spTree>
    <p:extLst>
      <p:ext uri="{BB962C8B-B14F-4D97-AF65-F5344CB8AC3E}">
        <p14:creationId xmlns:p14="http://schemas.microsoft.com/office/powerpoint/2010/main" val="279932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588" y="500063"/>
            <a:ext cx="8594725" cy="786242"/>
          </a:xfrm>
        </p:spPr>
        <p:txBody>
          <a:bodyPr/>
          <a:lstStyle/>
          <a:p>
            <a:r>
              <a:rPr lang="en-US" dirty="0"/>
              <a:t>Coils </a:t>
            </a:r>
            <a:r>
              <a:rPr lang="en-US" dirty="0" smtClean="0"/>
              <a:t>Continued...</a:t>
            </a:r>
            <a:endParaRPr lang="en-US" dirty="0"/>
          </a:p>
        </p:txBody>
      </p:sp>
      <p:sp>
        <p:nvSpPr>
          <p:cNvPr id="14" name="Content Placeholder 13"/>
          <p:cNvSpPr>
            <a:spLocks noGrp="1"/>
          </p:cNvSpPr>
          <p:nvPr>
            <p:ph sz="half" idx="2"/>
          </p:nvPr>
        </p:nvSpPr>
        <p:spPr>
          <a:xfrm>
            <a:off x="5073650" y="1492250"/>
            <a:ext cx="4184650" cy="2405841"/>
          </a:xfrm>
        </p:spPr>
        <p:txBody>
          <a:bodyPr>
            <a:normAutofit/>
          </a:bodyPr>
          <a:lstStyle/>
          <a:p>
            <a:r>
              <a:rPr lang="en-US" smtClean="0"/>
              <a:t>Helmholtz </a:t>
            </a:r>
            <a:r>
              <a:rPr lang="en-US"/>
              <a:t>coils give a stronger magnetic field for similar </a:t>
            </a:r>
            <a:r>
              <a:rPr lang="en-US" smtClean="0"/>
              <a:t>parameters</a:t>
            </a:r>
            <a:endParaRPr lang="en-US"/>
          </a:p>
          <a:p>
            <a:r>
              <a:rPr lang="en-US"/>
              <a:t>Single coils give lower inductance for similar </a:t>
            </a:r>
            <a:r>
              <a:rPr lang="en-US" smtClean="0"/>
              <a:t>parameters</a:t>
            </a:r>
            <a:endParaRPr lang="en-US"/>
          </a:p>
        </p:txBody>
      </p:sp>
      <p:pic>
        <p:nvPicPr>
          <p:cNvPr id="3" name="Picture 2"/>
          <p:cNvPicPr>
            <a:picLocks noChangeAspect="1"/>
          </p:cNvPicPr>
          <p:nvPr/>
        </p:nvPicPr>
        <p:blipFill>
          <a:blip r:embed="rId3"/>
          <a:stretch>
            <a:fillRect/>
          </a:stretch>
        </p:blipFill>
        <p:spPr>
          <a:xfrm>
            <a:off x="636588" y="1273881"/>
            <a:ext cx="3314700" cy="4686300"/>
          </a:xfrm>
          <a:prstGeom prst="rect">
            <a:avLst/>
          </a:prstGeom>
        </p:spPr>
      </p:pic>
      <p:pic>
        <p:nvPicPr>
          <p:cNvPr id="8" name="Picture 7"/>
          <p:cNvPicPr>
            <a:picLocks noChangeAspect="1"/>
          </p:cNvPicPr>
          <p:nvPr/>
        </p:nvPicPr>
        <p:blipFill>
          <a:blip r:embed="rId4"/>
          <a:stretch>
            <a:fillRect/>
          </a:stretch>
        </p:blipFill>
        <p:spPr>
          <a:xfrm>
            <a:off x="4265612" y="4208919"/>
            <a:ext cx="6849151" cy="1484229"/>
          </a:xfrm>
          <a:prstGeom prst="rect">
            <a:avLst/>
          </a:prstGeom>
        </p:spPr>
      </p:pic>
      <p:sp>
        <p:nvSpPr>
          <p:cNvPr id="10" name="TextBox 3"/>
          <p:cNvSpPr txBox="1"/>
          <p:nvPr/>
        </p:nvSpPr>
        <p:spPr>
          <a:xfrm>
            <a:off x="4274042" y="6361333"/>
            <a:ext cx="3640740" cy="230832"/>
          </a:xfrm>
          <a:prstGeom prst="rect">
            <a:avLst/>
          </a:prstGeom>
          <a:noFill/>
        </p:spPr>
        <p:txBody>
          <a:bodyPr wrap="none" rtlCol="0">
            <a:spAutoFit/>
          </a:bodyPr>
          <a:lstStyle/>
          <a:p>
            <a:pPr lvl="0"/>
            <a:r>
              <a:rPr lang="en-US" sz="900">
                <a:solidFill>
                  <a:prstClr val="black">
                    <a:tint val="75000"/>
                  </a:prstClr>
                </a:solidFill>
              </a:rPr>
              <a:t>May15-30: Fast, Compact, High Strength Magnetic Pulse Generator</a:t>
            </a:r>
            <a:endParaRPr lang="en-US" sz="900" dirty="0">
              <a:solidFill>
                <a:prstClr val="black">
                  <a:tint val="75000"/>
                </a:prstClr>
              </a:solidFill>
            </a:endParaRPr>
          </a:p>
        </p:txBody>
      </p:sp>
    </p:spTree>
    <p:extLst>
      <p:ext uri="{BB962C8B-B14F-4D97-AF65-F5344CB8AC3E}">
        <p14:creationId xmlns:p14="http://schemas.microsoft.com/office/powerpoint/2010/main" val="190703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p:cNvPicPr>
          <p:nvPr/>
        </p:nvPicPr>
        <p:blipFill>
          <a:blip r:embed="rId3"/>
          <a:stretch>
            <a:fillRect/>
          </a:stretch>
        </p:blipFill>
        <p:spPr>
          <a:xfrm>
            <a:off x="1370011" y="379805"/>
            <a:ext cx="7931201" cy="5981527"/>
          </a:xfrm>
          <a:prstGeom prst="rect">
            <a:avLst/>
          </a:prstGeom>
        </p:spPr>
      </p:pic>
      <p:sp>
        <p:nvSpPr>
          <p:cNvPr id="4" name="Title 1"/>
          <p:cNvSpPr txBox="1">
            <a:spLocks/>
          </p:cNvSpPr>
          <p:nvPr/>
        </p:nvSpPr>
        <p:spPr>
          <a:xfrm>
            <a:off x="677158" y="609600"/>
            <a:ext cx="8594429" cy="1320800"/>
          </a:xfrm>
          <a:prstGeom prst="rect">
            <a:avLst/>
          </a:prstGeom>
        </p:spPr>
        <p:txBody>
          <a:bodyPr/>
          <a:lstStyle>
            <a:lvl1pPr algn="l" defTabSz="457063" rtl="0" eaLnBrk="1" latinLnBrk="0" hangingPunct="1">
              <a:spcBef>
                <a:spcPct val="0"/>
              </a:spcBef>
              <a:buNone/>
              <a:defRPr sz="3599"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Schematic</a:t>
            </a:r>
            <a:endParaRPr lang="en-US" dirty="0"/>
          </a:p>
        </p:txBody>
      </p:sp>
      <p:sp>
        <p:nvSpPr>
          <p:cNvPr id="7" name="TextBox 4"/>
          <p:cNvSpPr txBox="1"/>
          <p:nvPr/>
        </p:nvSpPr>
        <p:spPr>
          <a:xfrm>
            <a:off x="4274042" y="6361333"/>
            <a:ext cx="3640740" cy="230832"/>
          </a:xfrm>
          <a:prstGeom prst="rect">
            <a:avLst/>
          </a:prstGeom>
          <a:noFill/>
        </p:spPr>
        <p:txBody>
          <a:bodyPr wrap="none" rtlCol="0">
            <a:spAutoFit/>
          </a:bodyPr>
          <a:lstStyle/>
          <a:p>
            <a:pPr lvl="0"/>
            <a:r>
              <a:rPr lang="en-US" sz="900">
                <a:solidFill>
                  <a:prstClr val="black">
                    <a:tint val="75000"/>
                  </a:prstClr>
                </a:solidFill>
              </a:rPr>
              <a:t>May15-30: Fast, Compact, High Strength Magnetic Pulse Generator</a:t>
            </a:r>
            <a:endParaRPr lang="en-US" sz="900" dirty="0">
              <a:solidFill>
                <a:prstClr val="black">
                  <a:tint val="75000"/>
                </a:prstClr>
              </a:solidFill>
            </a:endParaRPr>
          </a:p>
        </p:txBody>
      </p:sp>
    </p:spTree>
    <p:extLst>
      <p:ext uri="{BB962C8B-B14F-4D97-AF65-F5344CB8AC3E}">
        <p14:creationId xmlns:p14="http://schemas.microsoft.com/office/powerpoint/2010/main" val="224453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Face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usinessContrast">
      <a:dk1>
        <a:srgbClr val="000000"/>
      </a:dk1>
      <a:lt1>
        <a:sysClr val="window" lastClr="FFFFFF"/>
      </a:lt1>
      <a:dk2>
        <a:srgbClr val="000000"/>
      </a:dk2>
      <a:lt2>
        <a:srgbClr val="E5E8E8"/>
      </a:lt2>
      <a:accent1>
        <a:srgbClr val="00AEEF"/>
      </a:accent1>
      <a:accent2>
        <a:srgbClr val="EA428A"/>
      </a:accent2>
      <a:accent3>
        <a:srgbClr val="EED500"/>
      </a:accent3>
      <a:accent4>
        <a:srgbClr val="F5A70D"/>
      </a:accent4>
      <a:accent5>
        <a:srgbClr val="8BCB30"/>
      </a:accent5>
      <a:accent6>
        <a:srgbClr val="9962C1"/>
      </a:accent6>
      <a:hlink>
        <a:srgbClr val="00AEEF"/>
      </a:hlink>
      <a:folHlink>
        <a:srgbClr val="9962C1"/>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2D0870B-5333-4B89-B14A-85A8EA464D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1681</Words>
  <Application>Microsoft Office PowerPoint</Application>
  <PresentationFormat>Custom</PresentationFormat>
  <Paragraphs>282</Paragraphs>
  <Slides>35</Slides>
  <Notes>27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35</vt:i4>
      </vt:variant>
    </vt:vector>
  </HeadingPairs>
  <TitlesOfParts>
    <vt:vector size="47" baseType="lpstr">
      <vt:lpstr>MS PGothic</vt:lpstr>
      <vt:lpstr>Arial</vt:lpstr>
      <vt:lpstr>Calibri</vt:lpstr>
      <vt:lpstr>Franklin Gothic Medium</vt:lpstr>
      <vt:lpstr>Symbol</vt:lpstr>
      <vt:lpstr>Times New Roman</vt:lpstr>
      <vt:lpstr>Trebuchet MS</vt:lpstr>
      <vt:lpstr>Wingdings</vt:lpstr>
      <vt:lpstr>Wingdings 3</vt:lpstr>
      <vt:lpstr>Facet</vt:lpstr>
      <vt:lpstr>Visio</vt:lpstr>
      <vt:lpstr>Worksheet</vt:lpstr>
      <vt:lpstr>MAY15-30: Fast, Compact, High Strength Magnetic Pulse Generator</vt:lpstr>
      <vt:lpstr>PowerPoint Presentation</vt:lpstr>
      <vt:lpstr>Presentation Outline</vt:lpstr>
      <vt:lpstr>Project Scope</vt:lpstr>
      <vt:lpstr>Project Scope</vt:lpstr>
      <vt:lpstr>Design Cycle</vt:lpstr>
      <vt:lpstr>Coils</vt:lpstr>
      <vt:lpstr>Coils Continued...</vt:lpstr>
      <vt:lpstr>PowerPoint Presentation</vt:lpstr>
      <vt:lpstr>Layout Process Version 1</vt:lpstr>
      <vt:lpstr>Layout to Protoype</vt:lpstr>
      <vt:lpstr>PowerPoint Presentation</vt:lpstr>
      <vt:lpstr>Soldering Challenges</vt:lpstr>
      <vt:lpstr>Layout Process Version 2</vt:lpstr>
      <vt:lpstr>PowerPoint Presentation</vt:lpstr>
      <vt:lpstr>Electronics Test Plan</vt:lpstr>
      <vt:lpstr>PowerPoint Presentation</vt:lpstr>
      <vt:lpstr>Technical Challenges</vt:lpstr>
      <vt:lpstr>Optics Test Plan</vt:lpstr>
      <vt:lpstr>PowerPoint Presentation</vt:lpstr>
      <vt:lpstr>New Test</vt:lpstr>
      <vt:lpstr>New Test Results</vt:lpstr>
      <vt:lpstr>Theoretical Results vs Actual Discrepancy Speculation</vt:lpstr>
      <vt:lpstr>Conclusion</vt:lpstr>
      <vt:lpstr>PowerPoint Presentation</vt:lpstr>
      <vt:lpstr>PowerPoint Presentation</vt:lpstr>
      <vt:lpstr>Test Results</vt:lpstr>
      <vt:lpstr>Coil Equations</vt:lpstr>
      <vt:lpstr>MATLAB CODE – Single Coil</vt:lpstr>
      <vt:lpstr>MATLAB CODE – Single Coil Continued…</vt:lpstr>
      <vt:lpstr>MATLAB CODE – Helmholtz Coil</vt:lpstr>
      <vt:lpstr>MATLAB CODE – Helmholtz Coil Cont…</vt:lpstr>
      <vt:lpstr>MOSFET </vt:lpstr>
      <vt:lpstr>Current Sense Resistor</vt:lpstr>
      <vt:lpstr>Diode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MAY15-30: Fast, Compact, High Strength Magnetic Pulse Generator</dc:title>
  <dc:creator/>
  <cp:keywords/>
  <cp:lastModifiedBy/>
  <cp:revision>78</cp:revision>
  <dcterms:created xsi:type="dcterms:W3CDTF">2015-03-24T17:59:14Z</dcterms:created>
  <dcterms:modified xsi:type="dcterms:W3CDTF">2015-04-29T18:08:22Z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TC028952669991</vt:lpwstr>
  </property>
</Properties>
</file>