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2"/>
  </p:sldMasterIdLst>
  <p:notesMasterIdLst>
    <p:notesMasterId r:id="rId31"/>
  </p:notesMasterIdLst>
  <p:handoutMasterIdLst>
    <p:handoutMasterId r:id="rId32"/>
  </p:handoutMasterIdLst>
  <p:sldIdLst>
    <p:sldId id="257" r:id="rId3"/>
    <p:sldId id="293" r:id="rId4"/>
    <p:sldId id="311" r:id="rId5"/>
    <p:sldId id="277" r:id="rId6"/>
    <p:sldId id="272" r:id="rId7"/>
    <p:sldId id="275" r:id="rId8"/>
    <p:sldId id="276" r:id="rId9"/>
    <p:sldId id="286" r:id="rId10"/>
    <p:sldId id="288" r:id="rId11"/>
    <p:sldId id="294" r:id="rId12"/>
    <p:sldId id="301" r:id="rId13"/>
    <p:sldId id="295" r:id="rId14"/>
    <p:sldId id="296" r:id="rId15"/>
    <p:sldId id="300" r:id="rId16"/>
    <p:sldId id="285" r:id="rId17"/>
    <p:sldId id="299" r:id="rId18"/>
    <p:sldId id="281" r:id="rId19"/>
    <p:sldId id="284" r:id="rId20"/>
    <p:sldId id="291" r:id="rId21"/>
    <p:sldId id="303" r:id="rId22"/>
    <p:sldId id="279" r:id="rId23"/>
    <p:sldId id="280" r:id="rId24"/>
    <p:sldId id="302" r:id="rId25"/>
    <p:sldId id="305" r:id="rId26"/>
    <p:sldId id="312" r:id="rId27"/>
    <p:sldId id="308" r:id="rId28"/>
    <p:sldId id="309" r:id="rId29"/>
    <p:sldId id="310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5462" autoAdjust="0"/>
  </p:normalViewPr>
  <p:slideViewPr>
    <p:cSldViewPr>
      <p:cViewPr varScale="1">
        <p:scale>
          <a:sx n="99" d="100"/>
          <a:sy n="99" d="100"/>
        </p:scale>
        <p:origin x="864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12/8/2014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12/8/2014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00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8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0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22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 used because our</a:t>
            </a:r>
            <a:r>
              <a:rPr lang="en-US" baseline="0" dirty="0" smtClean="0"/>
              <a:t> client uses SMA</a:t>
            </a:r>
          </a:p>
          <a:p>
            <a:r>
              <a:rPr lang="en-US" dirty="0" smtClean="0"/>
              <a:t>Drain is mounting</a:t>
            </a:r>
            <a:r>
              <a:rPr lang="en-US" baseline="0" dirty="0" smtClean="0"/>
              <a:t> base on left</a:t>
            </a:r>
          </a:p>
          <a:p>
            <a:r>
              <a:rPr lang="en-US" baseline="0" dirty="0" smtClean="0"/>
              <a:t>Gate is to 50 Ohm</a:t>
            </a:r>
          </a:p>
          <a:p>
            <a:r>
              <a:rPr lang="en-US" baseline="0" dirty="0" smtClean="0"/>
              <a:t>Source is to sense resistor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5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13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0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55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0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2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Condense,</a:t>
            </a:r>
            <a:r>
              <a:rPr lang="en-US" baseline="0" dirty="0" smtClean="0"/>
              <a:t> add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7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2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6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1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4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5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8801-D712-47C0-80C5-C04522B5AD93}" type="datetime1">
              <a:rPr lang="en-US" smtClean="0"/>
              <a:t>12/8/2014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280D-7755-427F-996E-626D479EC9A9}" type="datetime1">
              <a:rPr lang="en-US" smtClean="0"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7431-0AAE-4F8D-B486-10C5F21D1B98}" type="datetime1">
              <a:rPr lang="en-US" smtClean="0"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FC43-C627-4C1A-959C-BAFB2C06F1BF}" type="datetime1">
              <a:rPr lang="en-US" smtClean="0"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1890-B24E-4AEB-88BC-0A7EC6728C01}" type="datetime1">
              <a:rPr lang="en-US" smtClean="0"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E88E-8382-49C0-81DD-9B1B81992160}" type="datetime1">
              <a:rPr lang="en-US" smtClean="0"/>
              <a:t>12/8/2014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055D-D1AB-4256-A064-72B01211D30B}" type="datetime1">
              <a:rPr lang="en-US" smtClean="0"/>
              <a:t>12/8/2014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EAD-47D1-43E2-A3BE-6AA1B8F2936A}" type="datetime1">
              <a:rPr lang="en-US" smtClean="0"/>
              <a:t>12/8/2014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2DD-773E-4229-A014-0C049A57E576}" type="datetime1">
              <a:rPr lang="en-US" smtClean="0"/>
              <a:t>12/8/2014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AAB0-BFCF-493B-9171-95C0F13A6A09}" type="datetime1">
              <a:rPr lang="en-US" smtClean="0"/>
              <a:t>12/8/2014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91EE-1E1B-41F0-94F0-B1F37B02008A}" type="datetime1">
              <a:rPr lang="en-US" smtClean="0"/>
              <a:t>12/8/2014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7C86-91D1-46D8-8B30-E93FC1DC4E64}" type="datetime1">
              <a:rPr lang="en-US" smtClean="0"/>
              <a:t>12/8/2014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May15-30: Fast, Compact, High Strength Magnetic Pulse Generator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76200"/>
            <a:ext cx="10363200" cy="47498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May15-30:</a:t>
            </a:r>
            <a:br>
              <a:rPr lang="en-US" sz="6600" dirty="0" smtClean="0"/>
            </a:br>
            <a:r>
              <a:rPr lang="en-US" sz="6600" dirty="0" smtClean="0"/>
              <a:t>Fast, Compact, High Strength Magnetic Pulse Generator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 gauss</a:t>
            </a:r>
            <a:endParaRPr lang="en-US" dirty="0"/>
          </a:p>
          <a:p>
            <a:r>
              <a:rPr lang="en-US" dirty="0"/>
              <a:t>Inductance</a:t>
            </a:r>
          </a:p>
          <a:p>
            <a:r>
              <a:rPr lang="en-US" dirty="0"/>
              <a:t>Resistance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3" y="1682570"/>
            <a:ext cx="4113372" cy="26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8883" y="1498600"/>
            <a:ext cx="5082740" cy="68168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Calculate magnetic </a:t>
            </a:r>
            <a:r>
              <a:rPr lang="en-US" sz="2200" dirty="0" smtClean="0"/>
              <a:t>field</a:t>
            </a:r>
          </a:p>
          <a:p>
            <a:r>
              <a:rPr lang="en-US" sz="2200" dirty="0" smtClean="0"/>
              <a:t>And Inductance</a:t>
            </a:r>
            <a:endParaRPr lang="en-US" dirty="0"/>
          </a:p>
        </p:txBody>
      </p:sp>
      <p:pic>
        <p:nvPicPr>
          <p:cNvPr id="9" name="Content Placeholder 8" descr="matlab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70012" y="2387600"/>
            <a:ext cx="3958043" cy="3454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89078" y="1412168"/>
            <a:ext cx="5082740" cy="48260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Turns vs current </a:t>
            </a:r>
            <a:r>
              <a:rPr lang="en-US" sz="2200" dirty="0" smtClean="0"/>
              <a:t>For </a:t>
            </a:r>
            <a:r>
              <a:rPr lang="en-US" sz="2200" dirty="0"/>
              <a:t>500 Gauss</a:t>
            </a:r>
            <a:endParaRPr lang="en-US" dirty="0"/>
          </a:p>
        </p:txBody>
      </p:sp>
      <p:pic>
        <p:nvPicPr>
          <p:cNvPr id="10" name="Content Placeholder 9" descr="matlab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551612" y="2387600"/>
            <a:ext cx="3880190" cy="345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“High Speed”</a:t>
            </a:r>
          </a:p>
          <a:p>
            <a:r>
              <a:rPr lang="en-US" dirty="0"/>
              <a:t>Continuous Drain Current (100A)</a:t>
            </a:r>
          </a:p>
          <a:p>
            <a:r>
              <a:rPr lang="en-US" dirty="0"/>
              <a:t>Large Max </a:t>
            </a:r>
            <a:r>
              <a:rPr lang="en-US"/>
              <a:t>Drain-Source Voltage </a:t>
            </a:r>
            <a:r>
              <a:rPr lang="en-US" smtClean="0"/>
              <a:t>(50V</a:t>
            </a:r>
            <a:r>
              <a:rPr lang="en-US" dirty="0"/>
              <a:t>)</a:t>
            </a:r>
          </a:p>
          <a:p>
            <a:r>
              <a:rPr lang="en-US" dirty="0"/>
              <a:t>Low Parasitic Inductance and Resistance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212" y="1483044"/>
            <a:ext cx="3733420" cy="26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Resistors, Capacitors, and Diode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alibri" charset="0"/>
              </a:rPr>
              <a:t>Three R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esistors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latin typeface="Calibri" charset="0"/>
              </a:rPr>
              <a:t>49.9Ω</a:t>
            </a:r>
            <a:r>
              <a:rPr lang="el-GR" dirty="0">
                <a:solidFill>
                  <a:srgbClr val="FFFFFF"/>
                </a:solidFill>
                <a:latin typeface="Calibri" charset="0"/>
              </a:rPr>
              <a:t>, 2Ω, 0.05Ω</a:t>
            </a:r>
          </a:p>
          <a:p>
            <a:r>
              <a:rPr lang="en-US" dirty="0">
                <a:solidFill>
                  <a:srgbClr val="FFFFFF"/>
                </a:solidFill>
                <a:latin typeface="Calibri" charset="0"/>
              </a:rPr>
              <a:t>Three 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Capacitors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latin typeface="Calibri" charset="0"/>
              </a:rPr>
              <a:t>0.01uF, 0.1uF, 220uF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One Diode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200 V reverse </a:t>
            </a:r>
            <a:br>
              <a:rPr lang="en-US" dirty="0" smtClean="0">
                <a:solidFill>
                  <a:srgbClr val="FFFFFF"/>
                </a:solidFill>
                <a:latin typeface="Calibri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breakdown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pPr lvl="1"/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2052" name="Picture 4" descr="https://lh5.googleusercontent.com/sb5BuaQu60jGXwPC2cV7icc_KRrc515M6pw7Tv-EXK8GdjMJf3mTHJuF3BmKEJQKl460vlh3WCA5rY0hJCBq10S3C6n9kch0K4JbVFmKQc7kscGq8wY6mT7pvN2TAH_9a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t="3365" r="3378" b="2929"/>
          <a:stretch/>
        </p:blipFill>
        <p:spPr bwMode="auto">
          <a:xfrm>
            <a:off x="4757394" y="1752599"/>
            <a:ext cx="6823418" cy="460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304212" y="1690883"/>
            <a:ext cx="2438400" cy="143331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/>
          <p:cNvSpPr/>
          <p:nvPr/>
        </p:nvSpPr>
        <p:spPr>
          <a:xfrm>
            <a:off x="9447212" y="4038600"/>
            <a:ext cx="1143000" cy="990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Oval 8"/>
          <p:cNvSpPr/>
          <p:nvPr/>
        </p:nvSpPr>
        <p:spPr>
          <a:xfrm>
            <a:off x="6323012" y="2133600"/>
            <a:ext cx="1066800" cy="762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Oval 9"/>
          <p:cNvSpPr/>
          <p:nvPr/>
        </p:nvSpPr>
        <p:spPr>
          <a:xfrm>
            <a:off x="6932612" y="4343400"/>
            <a:ext cx="1115160" cy="838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Oval 11"/>
          <p:cNvSpPr/>
          <p:nvPr/>
        </p:nvSpPr>
        <p:spPr>
          <a:xfrm>
            <a:off x="6094413" y="2991101"/>
            <a:ext cx="1005492" cy="791466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839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218883" y="1676400"/>
            <a:ext cx="5082740" cy="482600"/>
          </a:xfrm>
        </p:spPr>
        <p:txBody>
          <a:bodyPr/>
          <a:lstStyle/>
          <a:p>
            <a:r>
              <a:rPr lang="en-US" sz="2000" dirty="0"/>
              <a:t>Schematic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180625" y="1676400"/>
            <a:ext cx="3941168" cy="482600"/>
          </a:xfrm>
        </p:spPr>
        <p:txBody>
          <a:bodyPr/>
          <a:lstStyle/>
          <a:p>
            <a:r>
              <a:rPr lang="en-US" sz="2000" dirty="0">
                <a:solidFill>
                  <a:srgbClr val="009999"/>
                </a:solidFill>
                <a:latin typeface="Calibri" charset="0"/>
              </a:rPr>
              <a:t>simulations</a:t>
            </a:r>
            <a:endParaRPr lang="en-US">
              <a:solidFill>
                <a:srgbClr val="009999"/>
              </a:solidFill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5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180625" y="2334741"/>
            <a:ext cx="3660775" cy="3349473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517" y="2337563"/>
            <a:ext cx="5348362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3" y="300037"/>
            <a:ext cx="10360501" cy="1223963"/>
          </a:xfrm>
        </p:spPr>
        <p:txBody>
          <a:bodyPr/>
          <a:lstStyle/>
          <a:p>
            <a:r>
              <a:rPr lang="en-US"/>
              <a:t>Eagle PCB/Protomat S62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45399" y="1787722"/>
            <a:ext cx="1218870" cy="3839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layout</a:t>
            </a:r>
            <a:endParaRPr lang="en-US"/>
          </a:p>
        </p:txBody>
      </p:sp>
      <p:pic>
        <p:nvPicPr>
          <p:cNvPr id="3" name="Content Placeholder 2" descr="12-4 Layout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1891084" y="1525998"/>
            <a:ext cx="3862364" cy="515373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769975" y="1580225"/>
            <a:ext cx="2590800" cy="558800"/>
          </a:xfrm>
        </p:spPr>
        <p:txBody>
          <a:bodyPr/>
          <a:lstStyle/>
          <a:p>
            <a:r>
              <a:rPr lang="en-US" sz="2000" dirty="0"/>
              <a:t>Fabricate Board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8" name="Picture 7" descr="Protom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975" y="2306784"/>
            <a:ext cx="3202074" cy="27007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615301" y="6072129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1.49 x 1.30 inches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06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0.05</a:t>
            </a:r>
            <a:r>
              <a:rPr lang="el-GR" dirty="0" smtClean="0"/>
              <a:t>Ω</a:t>
            </a:r>
            <a:r>
              <a:rPr lang="en-US" dirty="0" smtClean="0"/>
              <a:t> Current Sense Resistor</a:t>
            </a:r>
            <a:endParaRPr lang="en-US" dirty="0"/>
          </a:p>
          <a:p>
            <a:r>
              <a:rPr lang="en-US" dirty="0"/>
              <a:t>Magnetic Field </a:t>
            </a:r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Number of Turns</a:t>
            </a:r>
          </a:p>
          <a:p>
            <a:pPr lvl="1"/>
            <a:r>
              <a:rPr lang="en-US" dirty="0" smtClean="0"/>
              <a:t>Radius of Coil</a:t>
            </a:r>
          </a:p>
          <a:p>
            <a:pPr lvl="1"/>
            <a:r>
              <a:rPr lang="en-US" dirty="0" smtClean="0"/>
              <a:t>Length of Coil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</a:t>
            </a:r>
            <a:r>
              <a:rPr lang="en-US" smtClean="0"/>
              <a:t>Assessment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Ordering enough parts early enough to compensate </a:t>
            </a:r>
            <a:r>
              <a:rPr lang="en-US" dirty="0" smtClean="0">
                <a:latin typeface="Calibri" charset="0"/>
              </a:rPr>
              <a:t>for additional prototyping</a:t>
            </a:r>
          </a:p>
          <a:p>
            <a:r>
              <a:rPr lang="en-US" dirty="0" smtClean="0">
                <a:latin typeface="Calibri" charset="0"/>
              </a:rPr>
              <a:t>Physical </a:t>
            </a:r>
            <a:r>
              <a:rPr lang="en-US" dirty="0">
                <a:latin typeface="Calibri" charset="0"/>
              </a:rPr>
              <a:t>Dangers:</a:t>
            </a:r>
          </a:p>
          <a:p>
            <a:pPr lvl="1"/>
            <a:r>
              <a:rPr lang="en-US" dirty="0">
                <a:latin typeface="Calibri" charset="0"/>
              </a:rPr>
              <a:t>Risk of shock</a:t>
            </a:r>
          </a:p>
          <a:p>
            <a:pPr lvl="1"/>
            <a:r>
              <a:rPr lang="en-US" dirty="0">
                <a:latin typeface="Calibri" charset="0"/>
              </a:rPr>
              <a:t>Risk of burning</a:t>
            </a:r>
          </a:p>
          <a:p>
            <a:r>
              <a:rPr lang="en-US" dirty="0" smtClean="0">
                <a:latin typeface="Calibri" charset="0"/>
              </a:rPr>
              <a:t>Mitigation of risk: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Following lab safety instructions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Status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Milestones:</a:t>
            </a:r>
          </a:p>
          <a:p>
            <a:pPr lvl="1"/>
            <a:r>
              <a:rPr lang="en-US" dirty="0" smtClean="0"/>
              <a:t>Working Proof of Concept due 12/19/14</a:t>
            </a:r>
            <a:endParaRPr lang="en-US" dirty="0"/>
          </a:p>
          <a:p>
            <a:pPr lvl="2"/>
            <a:r>
              <a:rPr lang="en-US" dirty="0" smtClean="0"/>
              <a:t>Parts received 12/3/14</a:t>
            </a:r>
          </a:p>
          <a:p>
            <a:pPr lvl="1"/>
            <a:r>
              <a:rPr lang="en-US" dirty="0" smtClean="0"/>
              <a:t>Website developed and up-to-date</a:t>
            </a:r>
          </a:p>
          <a:p>
            <a:r>
              <a:rPr lang="en-US" dirty="0" smtClean="0"/>
              <a:t>Second Semester Short-Term Goals:</a:t>
            </a:r>
          </a:p>
          <a:p>
            <a:pPr lvl="1"/>
            <a:r>
              <a:rPr lang="en-US" dirty="0" smtClean="0"/>
              <a:t>New parts selected by February 3rd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Next Semester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testing</a:t>
            </a:r>
          </a:p>
          <a:p>
            <a:r>
              <a:rPr lang="en-US" dirty="0" smtClean="0"/>
              <a:t>Helmholtz coil</a:t>
            </a:r>
          </a:p>
          <a:p>
            <a:r>
              <a:rPr lang="en-US" dirty="0" smtClean="0"/>
              <a:t>Professionally fabricated PCB</a:t>
            </a:r>
          </a:p>
          <a:p>
            <a:r>
              <a:rPr lang="en-US" dirty="0" smtClean="0"/>
              <a:t>Device enclosure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83484" y="147072"/>
            <a:ext cx="5421857" cy="774143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7500" lnSpcReduction="1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Team Members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939800"/>
            <a:ext cx="1547861" cy="1545336"/>
          </a:xfrm>
          <a:prstGeom prst="rect">
            <a:avLst/>
          </a:prstGeom>
        </p:spPr>
      </p:pic>
      <p:pic>
        <p:nvPicPr>
          <p:cNvPr id="9" name="Picture 4" descr="http://may1530.ece.iastate.edu/images/gallery/greg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62" y="921215"/>
            <a:ext cx="1563624" cy="154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ay1530.ece.iastate.edu/images/gallery/Meiyon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55" y="921215"/>
            <a:ext cx="1542123" cy="154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012" y="2483929"/>
            <a:ext cx="1558543" cy="1545336"/>
          </a:xfrm>
          <a:prstGeom prst="rect">
            <a:avLst/>
          </a:prstGeom>
        </p:spPr>
      </p:pic>
      <p:pic>
        <p:nvPicPr>
          <p:cNvPr id="15" name="Picture 10" descr="http://may1530.ece.iastate.edu/images/gallery/meg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18" y="4046643"/>
            <a:ext cx="1538247" cy="154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may1530.ece.iastate.edu/images/gallery/Brand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76" y="2479894"/>
            <a:ext cx="1544602" cy="154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42046" y="1278384"/>
            <a:ext cx="1813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Adam </a:t>
            </a:r>
            <a:r>
              <a:rPr lang="en-US" sz="2800" i="1" dirty="0" err="1" smtClean="0"/>
              <a:t>Kaas</a:t>
            </a:r>
            <a:endParaRPr lang="en-US" sz="2800" i="1" dirty="0" smtClean="0"/>
          </a:p>
          <a:p>
            <a:r>
              <a:rPr lang="en-US" sz="2000" i="1" dirty="0" smtClean="0"/>
              <a:t>Leader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45749" y="2735365"/>
            <a:ext cx="1929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Brittany Duffy</a:t>
            </a:r>
          </a:p>
          <a:p>
            <a:r>
              <a:rPr lang="en-US" sz="2000" i="1" dirty="0" smtClean="0"/>
              <a:t>Communication Leader</a:t>
            </a:r>
            <a:endParaRPr lang="en-US" sz="2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55677" y="2704587"/>
            <a:ext cx="1884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Alain </a:t>
            </a:r>
            <a:r>
              <a:rPr lang="en-US" i="1" dirty="0" err="1" smtClean="0"/>
              <a:t>Ndoutoume</a:t>
            </a:r>
            <a:endParaRPr lang="en-US" i="1" dirty="0" smtClean="0"/>
          </a:p>
          <a:p>
            <a:r>
              <a:rPr lang="en-US" sz="2000" i="1" dirty="0" smtClean="0"/>
              <a:t>Systems Leader &amp; Commissioner</a:t>
            </a:r>
            <a:endParaRPr lang="en-US" sz="20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55678" y="1296969"/>
            <a:ext cx="1969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Greg Fontana</a:t>
            </a:r>
          </a:p>
          <a:p>
            <a:r>
              <a:rPr lang="en-US" sz="2000" i="1"/>
              <a:t>Simulator</a:t>
            </a:r>
            <a:r>
              <a:rPr lang="en-US" sz="2000" i="1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2046" y="4278416"/>
            <a:ext cx="1929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Megan Sharp</a:t>
            </a:r>
          </a:p>
          <a:p>
            <a:r>
              <a:rPr lang="en-US" sz="2000" i="1" dirty="0" smtClean="0"/>
              <a:t>Coil </a:t>
            </a:r>
            <a:r>
              <a:rPr lang="en-US" sz="2000" i="1" dirty="0"/>
              <a:t>Designer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9634" y="1143080"/>
            <a:ext cx="19291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Meiyong</a:t>
            </a:r>
            <a:r>
              <a:rPr lang="en-US" i="1" dirty="0" smtClean="0"/>
              <a:t> </a:t>
            </a:r>
            <a:r>
              <a:rPr lang="en-US" i="1" dirty="0" err="1" smtClean="0"/>
              <a:t>Himmtann</a:t>
            </a:r>
            <a:endParaRPr lang="en-US" i="1" dirty="0" smtClean="0"/>
          </a:p>
          <a:p>
            <a:r>
              <a:rPr lang="en-US" sz="2000" i="1" dirty="0" smtClean="0"/>
              <a:t>Webmaster</a:t>
            </a:r>
            <a:endParaRPr lang="en-US" sz="2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9849634" y="2529601"/>
            <a:ext cx="19291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Brandon Dixon</a:t>
            </a:r>
          </a:p>
          <a:p>
            <a:r>
              <a:rPr lang="en-US" sz="2000" i="1" smtClean="0"/>
              <a:t>Layout </a:t>
            </a:r>
            <a:r>
              <a:rPr lang="en-US" sz="2000" i="1"/>
              <a:t>Designer </a:t>
            </a:r>
            <a:endParaRPr lang="en-US" sz="20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140425" y="4443969"/>
            <a:ext cx="2610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Advisors</a:t>
            </a:r>
          </a:p>
          <a:p>
            <a:r>
              <a:rPr lang="en-US" sz="1400" i="1" dirty="0" smtClean="0"/>
              <a:t>Dr. Mani Mina, Senior Lecturer</a:t>
            </a:r>
          </a:p>
          <a:p>
            <a:r>
              <a:rPr lang="en-US" sz="1400" i="1" dirty="0" smtClean="0"/>
              <a:t>John Pritchard, Graduate Student</a:t>
            </a:r>
          </a:p>
          <a:p>
            <a:r>
              <a:rPr lang="en-US" sz="1400" i="1" dirty="0" smtClean="0"/>
              <a:t>Robert </a:t>
            </a:r>
            <a:r>
              <a:rPr lang="en-US" sz="1400" i="1" dirty="0" err="1" smtClean="0"/>
              <a:t>Bouda</a:t>
            </a:r>
            <a:r>
              <a:rPr lang="en-US" sz="1400" i="1" dirty="0" smtClean="0"/>
              <a:t>, Graduate Student</a:t>
            </a:r>
            <a:endParaRPr lang="en-US" sz="1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140424" y="5465786"/>
            <a:ext cx="2983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Client</a:t>
            </a:r>
            <a:endParaRPr lang="en-US" sz="1600" i="1" dirty="0"/>
          </a:p>
          <a:p>
            <a:r>
              <a:rPr lang="en-US" sz="1400" i="1" dirty="0" smtClean="0"/>
              <a:t>Iowa State University High Speed Systems Engineering Lab</a:t>
            </a:r>
            <a:endParaRPr lang="en-US" sz="1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49" y="2483929"/>
            <a:ext cx="1556972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913" y="152400"/>
            <a:ext cx="8001000" cy="16571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1500" dirty="0" smtClean="0"/>
              <a:t>Questions?</a:t>
            </a:r>
            <a:endParaRPr lang="en-US" sz="11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1558" r="7894" b="278"/>
          <a:stretch/>
        </p:blipFill>
        <p:spPr>
          <a:xfrm>
            <a:off x="2608262" y="1447800"/>
            <a:ext cx="697230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Milestones &amp; Schedule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Assessment of proposed solution: </a:t>
            </a:r>
            <a:r>
              <a:rPr lang="en-US"/>
              <a:t>Big progress and better comprehension of what we are doing: (adding capacitors, sensing resistor, SMA connectors to our circuit and etc...)</a:t>
            </a:r>
          </a:p>
          <a:p>
            <a:r>
              <a:rPr lang="en-US" dirty="0"/>
              <a:t>Project</a:t>
            </a:r>
            <a:r>
              <a:rPr lang="en-US"/>
              <a:t> Plan and Design Document due by end of first semester</a:t>
            </a:r>
            <a:endParaRPr lang="en-US" dirty="0"/>
          </a:p>
          <a:p>
            <a:r>
              <a:rPr lang="en-US"/>
              <a:t>Proof of Concept by </a:t>
            </a:r>
            <a:r>
              <a:rPr lang="en-US" smtClean="0"/>
              <a:t>12/19/14</a:t>
            </a:r>
            <a:endParaRPr lang="en-US"/>
          </a:p>
          <a:p>
            <a:r>
              <a:rPr lang="en-US" smtClean="0"/>
              <a:t>4/17/15, </a:t>
            </a:r>
            <a:r>
              <a:rPr lang="en-US"/>
              <a:t>final paper complete and deliver final product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-6350"/>
            <a:ext cx="10360025" cy="928490"/>
          </a:xfrm>
        </p:spPr>
        <p:txBody>
          <a:bodyPr>
            <a:normAutofit fontScale="90000"/>
          </a:bodyPr>
          <a:lstStyle/>
          <a:p>
            <a:r>
              <a:rPr lang="en-US"/>
              <a:t>Resource/Cost Estimate- </a:t>
            </a:r>
            <a:r>
              <a:rPr lang="en-US" smtClean="0"/>
              <a:t>Prototype </a:t>
            </a:r>
            <a:r>
              <a:rPr lang="en-US"/>
              <a:t>Hardware </a:t>
            </a:r>
            <a:r>
              <a:rPr lang="en-US" smtClean="0"/>
              <a:t>and Software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3" name="Picture 4" descr="cos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715" y="935038"/>
            <a:ext cx="6968660" cy="58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Resource/Cost Estimate</a:t>
            </a:r>
            <a:r>
              <a:rPr lang="en-US" dirty="0">
                <a:latin typeface="Calibri" charset="0"/>
              </a:rPr>
              <a:t>–</a:t>
            </a:r>
            <a:r>
              <a:rPr lang="en-US">
                <a:latin typeface="Calibri" charset="0"/>
              </a:rPr>
              <a:t> Final Product</a:t>
            </a:r>
          </a:p>
        </p:txBody>
      </p:sp>
      <p:pic>
        <p:nvPicPr>
          <p:cNvPr id="7" name="Content Placeholder 6" descr="cost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1500" y="1697038"/>
            <a:ext cx="9063419" cy="41306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sz="2000" dirty="0"/>
                  <a:t> </a:t>
                </a:r>
                <a:r>
                  <a:rPr lang="en-US" sz="200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𝐶𝑢𝑟𝑟𝑒𝑛𝑡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𝑃𝑢𝑙𝑠𝑒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𝑊𝑖𝑑𝑡h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𝑉𝑜𝑙𝑡𝑎𝑔𝑒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𝐶𝑎𝑝𝑎𝑐𝑖𝑡𝑎𝑛𝑐𝑒</m:t>
                    </m:r>
                  </m:oMath>
                </a14:m>
                <a:r>
                  <a:rPr lang="en-US" sz="2000" dirty="0"/>
                  <a:t>    </a:t>
                </a:r>
              </a:p>
              <a:p>
                <a:pPr lvl="1"/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48.41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𝐶𝑜𝑢𝑙𝑜𝑚𝑏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𝑠𝑒𝑐𝑜𝑛𝑑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∗1∗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𝑠𝑒𝑐𝑜𝑛𝑑𝑠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𝑉𝑜𝑙𝑡𝑠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=3.227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𝑢𝐹</m:t>
                    </m:r>
                  </m:oMath>
                </a14:m>
                <a:endParaRPr lang="en-US" sz="200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µ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(3 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10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(3 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𝑛𝐻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=0.057865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𝑇𝑒𝑠𝑙𝑎𝑠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=578.65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𝑔𝑎𝑢𝑠𝑠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1524000"/>
            <a:ext cx="7831874" cy="37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0082" y="955234"/>
            <a:ext cx="5277958" cy="44473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6612" y="2514600"/>
            <a:ext cx="1480131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82" y="1828800"/>
            <a:ext cx="5238888" cy="357663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407" y="2638339"/>
            <a:ext cx="3048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2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Ω</a:t>
            </a:r>
            <a:r>
              <a:rPr lang="en-US" dirty="0" smtClean="0"/>
              <a:t> Resistor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6812" y="1696244"/>
            <a:ext cx="5483889" cy="44624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3" y="1696243"/>
            <a:ext cx="5172075" cy="446246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217" y="2971800"/>
            <a:ext cx="388567" cy="1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913" y="152400"/>
            <a:ext cx="4191000" cy="1223963"/>
          </a:xfrm>
        </p:spPr>
        <p:txBody>
          <a:bodyPr/>
          <a:lstStyle/>
          <a:p>
            <a:r>
              <a:rPr lang="en-US" dirty="0" smtClean="0"/>
              <a:t>MOSFET Datasheet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1520716"/>
            <a:ext cx="7315200" cy="48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Applications/Needs</a:t>
            </a:r>
          </a:p>
          <a:p>
            <a:r>
              <a:rPr lang="en-US" dirty="0" smtClean="0"/>
              <a:t>Functional/Non-Functional Requirements</a:t>
            </a:r>
          </a:p>
          <a:p>
            <a:r>
              <a:rPr lang="en-US" dirty="0" smtClean="0"/>
              <a:t>Basic Circuit Idea</a:t>
            </a:r>
          </a:p>
          <a:p>
            <a:r>
              <a:rPr lang="en-US"/>
              <a:t>Design </a:t>
            </a:r>
            <a:r>
              <a:rPr lang="en-US" smtClean="0"/>
              <a:t>Cycle</a:t>
            </a:r>
            <a:endParaRPr lang="en-US" dirty="0" smtClean="0"/>
          </a:p>
          <a:p>
            <a:r>
              <a:rPr lang="en-US" dirty="0" smtClean="0"/>
              <a:t>Detailed Design and Analysis</a:t>
            </a:r>
          </a:p>
          <a:p>
            <a:r>
              <a:rPr lang="en-US" dirty="0" smtClean="0"/>
              <a:t>Testing Approach</a:t>
            </a:r>
          </a:p>
          <a:p>
            <a:r>
              <a:rPr lang="en-US" dirty="0" smtClean="0"/>
              <a:t>Risk Assessment</a:t>
            </a:r>
          </a:p>
          <a:p>
            <a:r>
              <a:rPr lang="en-US" dirty="0" smtClean="0"/>
              <a:t>Current Project Status</a:t>
            </a:r>
          </a:p>
          <a:p>
            <a:r>
              <a:rPr lang="en-US" dirty="0" smtClean="0"/>
              <a:t>Future Project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Times New Roman" charset="0"/>
              </a:rPr>
              <a:t>Design a magnetic pulse generator that is:</a:t>
            </a:r>
          </a:p>
          <a:p>
            <a:pPr lvl="1"/>
            <a:r>
              <a:rPr lang="en-US" dirty="0" smtClean="0">
                <a:latin typeface="Calibri"/>
                <a:cs typeface="Times New Roman" charset="0"/>
              </a:rPr>
              <a:t>Fast (1µs)</a:t>
            </a:r>
          </a:p>
          <a:p>
            <a:pPr lvl="1"/>
            <a:r>
              <a:rPr lang="en-US" dirty="0" smtClean="0">
                <a:latin typeface="Calibri"/>
                <a:cs typeface="Times New Roman" charset="0"/>
              </a:rPr>
              <a:t>Compact (3.5” x2”)</a:t>
            </a:r>
          </a:p>
          <a:p>
            <a:pPr lvl="1"/>
            <a:r>
              <a:rPr lang="en-US" dirty="0" smtClean="0">
                <a:latin typeface="Calibri"/>
                <a:cs typeface="Times New Roman" charset="0"/>
              </a:rPr>
              <a:t>High Strength (500 G)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Applications/Needs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Fast-switching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Magneto-optics</a:t>
            </a:r>
          </a:p>
          <a:p>
            <a:pPr lvl="2"/>
            <a:r>
              <a:rPr lang="en-US" dirty="0" smtClean="0"/>
              <a:t>Magneto-Optic Interferometer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66" y="1752600"/>
            <a:ext cx="5657089" cy="2438400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42012" y="4191000"/>
            <a:ext cx="5246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Sagnac</a:t>
            </a:r>
            <a:r>
              <a:rPr lang="en-US" sz="1400" dirty="0" smtClean="0"/>
              <a:t> Configuration Interferometer</a:t>
            </a:r>
            <a:endParaRPr lang="en-US" sz="700" dirty="0" smtClean="0"/>
          </a:p>
          <a:p>
            <a:pPr algn="ctr"/>
            <a:r>
              <a:rPr lang="en-US" sz="700" dirty="0" smtClean="0"/>
              <a:t>Photo Courtesy of John W. Pritchard</a:t>
            </a:r>
            <a:endParaRPr lang="en-US" sz="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12" y="1752600"/>
            <a:ext cx="2184400" cy="2438400"/>
          </a:xfrm>
          <a:prstGeom prst="rect">
            <a:avLst/>
          </a:prstGeom>
          <a:effectLst>
            <a:glow rad="152400">
              <a:schemeClr val="accent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26957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7612" y="1524000"/>
            <a:ext cx="10360501" cy="1879603"/>
          </a:xfrm>
        </p:spPr>
        <p:txBody>
          <a:bodyPr/>
          <a:lstStyle/>
          <a:p>
            <a:r>
              <a:rPr lang="en-US" dirty="0">
                <a:latin typeface="Calibri" charset="0"/>
                <a:cs typeface="Times New Roman" charset="0"/>
                <a:sym typeface="Symbol" charset="0"/>
              </a:rPr>
              <a:t>Magnetic field with strength ≥ 500 </a:t>
            </a:r>
            <a:r>
              <a:rPr lang="en-US" dirty="0" smtClean="0">
                <a:latin typeface="Calibri" charset="0"/>
                <a:cs typeface="Times New Roman" charset="0"/>
                <a:sym typeface="Symbol" charset="0"/>
              </a:rPr>
              <a:t>gauss</a:t>
            </a:r>
            <a:endParaRPr lang="en-US" dirty="0">
              <a:latin typeface="Calibri" charset="0"/>
              <a:cs typeface="Times New Roman" charset="0"/>
              <a:sym typeface="Symbol" charset="0"/>
            </a:endParaRPr>
          </a:p>
          <a:p>
            <a:r>
              <a:rPr lang="en-US" dirty="0">
                <a:latin typeface="Calibri" charset="0"/>
              </a:rPr>
              <a:t>Magnetic Field </a:t>
            </a:r>
            <a:r>
              <a:rPr lang="en-US" dirty="0" smtClean="0">
                <a:latin typeface="Calibri" charset="0"/>
              </a:rPr>
              <a:t>1µs pulse</a:t>
            </a:r>
          </a:p>
          <a:p>
            <a:r>
              <a:rPr lang="en-US" dirty="0" smtClean="0"/>
              <a:t>Consistent Results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17612" y="3429000"/>
            <a:ext cx="10360501" cy="7667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1218883" y="4114799"/>
            <a:ext cx="10360501" cy="204926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 charset="0"/>
                <a:cs typeface="Times New Roman" charset="0"/>
                <a:sym typeface="Symbol" charset="0"/>
              </a:rPr>
              <a:t>Dimensions ≤ 3.5" x 2"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Enclosed Device</a:t>
            </a:r>
          </a:p>
          <a:p>
            <a:r>
              <a:rPr lang="en-US" dirty="0" smtClean="0">
                <a:latin typeface="Calibri" charset="0"/>
              </a:rPr>
              <a:t>DC voltage source </a:t>
            </a:r>
            <a:r>
              <a:rPr lang="en-US" dirty="0" smtClean="0">
                <a:latin typeface="Calibri" charset="0"/>
                <a:cs typeface="Times New Roman" charset="0"/>
                <a:sym typeface="Symbol" charset="0"/>
              </a:rPr>
              <a:t>≤ </a:t>
            </a:r>
            <a:r>
              <a:rPr lang="en-US" dirty="0" smtClean="0">
                <a:latin typeface="Calibri" charset="0"/>
              </a:rPr>
              <a:t>15 volts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370012" y="774053"/>
            <a:ext cx="10360501" cy="6905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Circuit Idea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3016326"/>
            <a:ext cx="7080501" cy="1924536"/>
          </a:xfrm>
          <a:prstGeom prst="rect">
            <a:avLst/>
          </a:prstGeom>
        </p:spPr>
      </p:pic>
      <p:sp>
        <p:nvSpPr>
          <p:cNvPr id="9" name="Content Placeholder 13"/>
          <p:cNvSpPr>
            <a:spLocks noGrp="1"/>
          </p:cNvSpPr>
          <p:nvPr>
            <p:ph idx="1"/>
          </p:nvPr>
        </p:nvSpPr>
        <p:spPr>
          <a:xfrm>
            <a:off x="1335767" y="1747458"/>
            <a:ext cx="10360501" cy="4462272"/>
          </a:xfrm>
        </p:spPr>
        <p:txBody>
          <a:bodyPr/>
          <a:lstStyle/>
          <a:p>
            <a:pPr marL="342900" indent="-342900"/>
            <a:r>
              <a:rPr lang="en-US" dirty="0"/>
              <a:t>Pulse to turn MOSFET on and off</a:t>
            </a:r>
          </a:p>
          <a:p>
            <a:pPr marL="342900" indent="-342900"/>
            <a:r>
              <a:rPr lang="en-US" dirty="0"/>
              <a:t>Coil to generate magnetic field</a:t>
            </a:r>
          </a:p>
          <a:p>
            <a:pPr marL="377886" lvl="1" indent="0">
              <a:buNone/>
            </a:pPr>
            <a:endParaRPr lang="en-US" dirty="0">
              <a:latin typeface="Calibri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99626" y="-163377"/>
            <a:ext cx="10360501" cy="1223963"/>
          </a:xfrm>
        </p:spPr>
        <p:txBody>
          <a:bodyPr/>
          <a:lstStyle/>
          <a:p>
            <a:r>
              <a:rPr lang="en-US"/>
              <a:t>Design </a:t>
            </a:r>
            <a:r>
              <a:rPr lang="en-US" smtClean="0"/>
              <a:t>Cycle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grpSp>
        <p:nvGrpSpPr>
          <p:cNvPr id="7" name="Group 77"/>
          <p:cNvGrpSpPr/>
          <p:nvPr/>
        </p:nvGrpSpPr>
        <p:grpSpPr>
          <a:xfrm>
            <a:off x="2166937" y="685800"/>
            <a:ext cx="7854951" cy="5426400"/>
            <a:chOff x="0" y="-397463"/>
            <a:chExt cx="8713281" cy="7900685"/>
          </a:xfrm>
          <a:solidFill>
            <a:schemeClr val="accent1"/>
          </a:solidFill>
        </p:grpSpPr>
        <p:sp>
          <p:nvSpPr>
            <p:cNvPr id="62" name="Rounded Rectangle 78"/>
            <p:cNvSpPr/>
            <p:nvPr/>
          </p:nvSpPr>
          <p:spPr>
            <a:xfrm>
              <a:off x="231623" y="1009860"/>
              <a:ext cx="2722345" cy="111318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 b="1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79"/>
            <p:cNvGrpSpPr/>
            <p:nvPr/>
          </p:nvGrpSpPr>
          <p:grpSpPr>
            <a:xfrm>
              <a:off x="5997242" y="5778387"/>
              <a:ext cx="2401478" cy="888320"/>
              <a:chOff x="5997242" y="5778439"/>
              <a:chExt cx="4225257" cy="834915"/>
            </a:xfrm>
            <a:grpFill/>
          </p:grpSpPr>
          <p:sp>
            <p:nvSpPr>
              <p:cNvPr id="60" name="Rounded Rectangle 125"/>
              <p:cNvSpPr/>
              <p:nvPr/>
            </p:nvSpPr>
            <p:spPr>
              <a:xfrm>
                <a:off x="5997242" y="5778439"/>
                <a:ext cx="4225257" cy="83491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Rounded Rectangle 4"/>
              <p:cNvSpPr/>
              <p:nvPr/>
            </p:nvSpPr>
            <p:spPr>
              <a:xfrm>
                <a:off x="6038000" y="5819190"/>
                <a:ext cx="4122392" cy="75340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Create Layout</a:t>
                </a:r>
                <a:endParaRPr lang="en-US" sz="14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-Use </a:t>
                </a: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EAGLE PCB</a:t>
                </a:r>
                <a:endParaRPr lang="en-US" sz="14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80"/>
            <p:cNvGrpSpPr/>
            <p:nvPr/>
          </p:nvGrpSpPr>
          <p:grpSpPr>
            <a:xfrm>
              <a:off x="40717" y="4754249"/>
              <a:ext cx="3348244" cy="1221543"/>
              <a:chOff x="40717" y="4754249"/>
              <a:chExt cx="3348244" cy="834915"/>
            </a:xfrm>
            <a:grpFill/>
          </p:grpSpPr>
          <p:sp>
            <p:nvSpPr>
              <p:cNvPr id="58" name="Rounded Rectangle 123"/>
              <p:cNvSpPr/>
              <p:nvPr/>
            </p:nvSpPr>
            <p:spPr>
              <a:xfrm>
                <a:off x="40717" y="4754249"/>
                <a:ext cx="3348244" cy="83491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ed Rectangle 4"/>
              <p:cNvSpPr/>
              <p:nvPr/>
            </p:nvSpPr>
            <p:spPr>
              <a:xfrm>
                <a:off x="81474" y="4795006"/>
                <a:ext cx="3266730" cy="75340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Optimize Circuit</a:t>
                </a:r>
                <a:endParaRPr lang="en-US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-Optimize </a:t>
                </a: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circuit components around chosen MOSFET and coil</a:t>
                </a:r>
                <a:endParaRPr lang="en-US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-Rearrange </a:t>
                </a: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components</a:t>
                </a:r>
                <a:endParaRPr lang="en-US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81"/>
            <p:cNvGrpSpPr/>
            <p:nvPr/>
          </p:nvGrpSpPr>
          <p:grpSpPr>
            <a:xfrm>
              <a:off x="0" y="2807593"/>
              <a:ext cx="3345161" cy="1207621"/>
              <a:chOff x="0" y="2807593"/>
              <a:chExt cx="3348244" cy="834915"/>
            </a:xfrm>
            <a:grpFill/>
          </p:grpSpPr>
          <p:sp>
            <p:nvSpPr>
              <p:cNvPr id="56" name="Rounded Rectangle 121"/>
              <p:cNvSpPr/>
              <p:nvPr/>
            </p:nvSpPr>
            <p:spPr>
              <a:xfrm>
                <a:off x="0" y="2807593"/>
                <a:ext cx="3348244" cy="83491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ounded Rectangle 4"/>
              <p:cNvSpPr/>
              <p:nvPr/>
            </p:nvSpPr>
            <p:spPr>
              <a:xfrm>
                <a:off x="40757" y="2848350"/>
                <a:ext cx="3266730" cy="75340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Choose MOSFET</a:t>
                </a:r>
                <a:endParaRPr lang="en-US" sz="18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-H</a:t>
                </a:r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andle </a:t>
                </a: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design specs</a:t>
                </a:r>
                <a:endParaRPr lang="en-US" sz="18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-H</a:t>
                </a:r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andle </a:t>
                </a: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current passing through coil</a:t>
                </a:r>
                <a:endParaRPr lang="en-US" sz="18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82"/>
            <p:cNvGrpSpPr/>
            <p:nvPr/>
          </p:nvGrpSpPr>
          <p:grpSpPr>
            <a:xfrm>
              <a:off x="2406439" y="6531474"/>
              <a:ext cx="3348244" cy="971748"/>
              <a:chOff x="2406439" y="6531474"/>
              <a:chExt cx="3348244" cy="834915"/>
            </a:xfrm>
            <a:grpFill/>
          </p:grpSpPr>
          <p:sp>
            <p:nvSpPr>
              <p:cNvPr id="54" name="Rounded Rectangle 119"/>
              <p:cNvSpPr/>
              <p:nvPr/>
            </p:nvSpPr>
            <p:spPr>
              <a:xfrm>
                <a:off x="2406439" y="6531474"/>
                <a:ext cx="3348244" cy="83491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ounded Rectangle 4"/>
              <p:cNvSpPr/>
              <p:nvPr/>
            </p:nvSpPr>
            <p:spPr>
              <a:xfrm>
                <a:off x="2447196" y="6572231"/>
                <a:ext cx="3266730" cy="75340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Simulate</a:t>
                </a:r>
                <a:endParaRPr lang="en-US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-Aim </a:t>
                </a: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for appropriate rise and fall times using </a:t>
                </a:r>
                <a:r>
                  <a:rPr lang="en-US" sz="1200" b="1" kern="1200" dirty="0" err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OrCAD</a:t>
                </a:r>
                <a:endParaRPr lang="en-US" sz="18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83"/>
            <p:cNvGrpSpPr/>
            <p:nvPr/>
          </p:nvGrpSpPr>
          <p:grpSpPr>
            <a:xfrm>
              <a:off x="6004340" y="4387420"/>
              <a:ext cx="2584824" cy="787149"/>
              <a:chOff x="6004340" y="4387420"/>
              <a:chExt cx="3348244" cy="834915"/>
            </a:xfrm>
            <a:grpFill/>
          </p:grpSpPr>
          <p:sp>
            <p:nvSpPr>
              <p:cNvPr id="52" name="Rounded Rectangle 117"/>
              <p:cNvSpPr/>
              <p:nvPr/>
            </p:nvSpPr>
            <p:spPr>
              <a:xfrm>
                <a:off x="6004340" y="4387420"/>
                <a:ext cx="3348244" cy="83491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ounded Rectangle 4"/>
              <p:cNvSpPr/>
              <p:nvPr/>
            </p:nvSpPr>
            <p:spPr>
              <a:xfrm>
                <a:off x="6045097" y="4428178"/>
                <a:ext cx="3266729" cy="75340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Create PCB</a:t>
                </a:r>
                <a:endParaRPr lang="en-US" sz="20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-Use </a:t>
                </a:r>
                <a:r>
                  <a:rPr lang="en-US" sz="1200" b="1" kern="1200" dirty="0" err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Protomat</a:t>
                </a:r>
                <a:endParaRPr lang="en-US" sz="20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946675" y="2830435"/>
              <a:ext cx="2610257" cy="851189"/>
              <a:chOff x="5809887" y="2791805"/>
              <a:chExt cx="3695822" cy="1033226"/>
            </a:xfrm>
            <a:grpFill/>
          </p:grpSpPr>
          <p:sp>
            <p:nvSpPr>
              <p:cNvPr id="50" name="Rounded Rectangle 115"/>
              <p:cNvSpPr/>
              <p:nvPr/>
            </p:nvSpPr>
            <p:spPr>
              <a:xfrm>
                <a:off x="5809887" y="2791805"/>
                <a:ext cx="3695822" cy="103322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ounded Rectangle 4"/>
              <p:cNvSpPr/>
              <p:nvPr/>
            </p:nvSpPr>
            <p:spPr>
              <a:xfrm>
                <a:off x="5859101" y="2851924"/>
                <a:ext cx="3605847" cy="9323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Solder Components</a:t>
                </a:r>
                <a:r>
                  <a:rPr lang="en-US" sz="1200" b="1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onto PCB</a:t>
                </a:r>
                <a:endParaRPr lang="en-US" sz="14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85"/>
            <p:cNvGrpSpPr/>
            <p:nvPr/>
          </p:nvGrpSpPr>
          <p:grpSpPr>
            <a:xfrm>
              <a:off x="5446378" y="1015369"/>
              <a:ext cx="3266903" cy="1144569"/>
              <a:chOff x="5443026" y="1028846"/>
              <a:chExt cx="3548016" cy="983401"/>
            </a:xfrm>
            <a:grpFill/>
          </p:grpSpPr>
          <p:sp>
            <p:nvSpPr>
              <p:cNvPr id="48" name="Rounded Rectangle 113"/>
              <p:cNvSpPr/>
              <p:nvPr/>
            </p:nvSpPr>
            <p:spPr>
              <a:xfrm>
                <a:off x="5443026" y="1028846"/>
                <a:ext cx="3548016" cy="98340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ed Rectangle 4"/>
              <p:cNvSpPr/>
              <p:nvPr/>
            </p:nvSpPr>
            <p:spPr>
              <a:xfrm>
                <a:off x="5623483" y="1119822"/>
                <a:ext cx="3286451" cy="86058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Test PCB</a:t>
                </a:r>
                <a:endParaRPr lang="en-US" sz="18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-Determine PCB </a:t>
                </a: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meets all criteria</a:t>
                </a:r>
                <a:endParaRPr lang="en-US" sz="18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86"/>
            <p:cNvGrpSpPr/>
            <p:nvPr/>
          </p:nvGrpSpPr>
          <p:grpSpPr>
            <a:xfrm>
              <a:off x="2709276" y="-397463"/>
              <a:ext cx="3348244" cy="971748"/>
              <a:chOff x="2709276" y="-341495"/>
              <a:chExt cx="3348244" cy="834915"/>
            </a:xfrm>
            <a:grpFill/>
          </p:grpSpPr>
          <p:sp>
            <p:nvSpPr>
              <p:cNvPr id="46" name="Rounded Rectangle 111"/>
              <p:cNvSpPr/>
              <p:nvPr/>
            </p:nvSpPr>
            <p:spPr>
              <a:xfrm>
                <a:off x="2709276" y="-341495"/>
                <a:ext cx="3348244" cy="83491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ounded Rectangle 4"/>
              <p:cNvSpPr/>
              <p:nvPr/>
            </p:nvSpPr>
            <p:spPr>
              <a:xfrm>
                <a:off x="2769076" y="-292114"/>
                <a:ext cx="3228166" cy="74651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Consider Design Specs</a:t>
                </a:r>
                <a:endParaRPr lang="en-US" sz="20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-Define </a:t>
                </a: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coil team</a:t>
                </a:r>
                <a:endParaRPr lang="en-US" sz="20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200" b="1" kern="1200" dirty="0" smtClean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-Define </a:t>
                </a:r>
                <a:r>
                  <a:rPr lang="en-US" sz="1200" b="1" kern="120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MOSFET/ circuit team</a:t>
                </a:r>
                <a:endParaRPr lang="en-US" sz="20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87"/>
            <p:cNvGrpSpPr/>
            <p:nvPr/>
          </p:nvGrpSpPr>
          <p:grpSpPr>
            <a:xfrm rot="7346326">
              <a:off x="1957348" y="494794"/>
              <a:ext cx="511764" cy="326548"/>
              <a:chOff x="1957348" y="494794"/>
              <a:chExt cx="305014" cy="356809"/>
            </a:xfrm>
            <a:grpFill/>
          </p:grpSpPr>
          <p:sp>
            <p:nvSpPr>
              <p:cNvPr id="44" name="Right Arrow 109"/>
              <p:cNvSpPr/>
              <p:nvPr/>
            </p:nvSpPr>
            <p:spPr>
              <a:xfrm>
                <a:off x="1957348" y="494794"/>
                <a:ext cx="305014" cy="35680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ight Arrow 4"/>
              <p:cNvSpPr/>
              <p:nvPr/>
            </p:nvSpPr>
            <p:spPr>
              <a:xfrm>
                <a:off x="1957348" y="566156"/>
                <a:ext cx="213510" cy="2140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88"/>
            <p:cNvGrpSpPr/>
            <p:nvPr/>
          </p:nvGrpSpPr>
          <p:grpSpPr>
            <a:xfrm rot="6568335">
              <a:off x="1185462" y="2318606"/>
              <a:ext cx="511764" cy="326548"/>
              <a:chOff x="1185462" y="2318606"/>
              <a:chExt cx="305014" cy="356809"/>
            </a:xfrm>
            <a:grpFill/>
          </p:grpSpPr>
          <p:sp>
            <p:nvSpPr>
              <p:cNvPr id="42" name="Right Arrow 107"/>
              <p:cNvSpPr/>
              <p:nvPr/>
            </p:nvSpPr>
            <p:spPr>
              <a:xfrm>
                <a:off x="1185462" y="2318606"/>
                <a:ext cx="305014" cy="35680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ight Arrow 4"/>
              <p:cNvSpPr/>
              <p:nvPr/>
            </p:nvSpPr>
            <p:spPr>
              <a:xfrm>
                <a:off x="1185462" y="2389968"/>
                <a:ext cx="213510" cy="2140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89"/>
            <p:cNvGrpSpPr/>
            <p:nvPr/>
          </p:nvGrpSpPr>
          <p:grpSpPr>
            <a:xfrm rot="5400000">
              <a:off x="1092651" y="4233359"/>
              <a:ext cx="511764" cy="326548"/>
              <a:chOff x="1092651" y="4233359"/>
              <a:chExt cx="305014" cy="356809"/>
            </a:xfrm>
            <a:grpFill/>
          </p:grpSpPr>
          <p:sp>
            <p:nvSpPr>
              <p:cNvPr id="40" name="Right Arrow 105"/>
              <p:cNvSpPr/>
              <p:nvPr/>
            </p:nvSpPr>
            <p:spPr>
              <a:xfrm>
                <a:off x="1092651" y="4233359"/>
                <a:ext cx="305014" cy="35680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ight Arrow 4"/>
              <p:cNvSpPr/>
              <p:nvPr/>
            </p:nvSpPr>
            <p:spPr>
              <a:xfrm>
                <a:off x="1092651" y="4304721"/>
                <a:ext cx="213510" cy="2140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3" name="Curved Connector 90"/>
            <p:cNvCxnSpPr/>
            <p:nvPr/>
          </p:nvCxnSpPr>
          <p:spPr>
            <a:xfrm rot="16200000" flipV="1">
              <a:off x="1592894" y="2933431"/>
              <a:ext cx="4737436" cy="1982186"/>
            </a:xfrm>
            <a:prstGeom prst="curvedConnector2">
              <a:avLst/>
            </a:prstGeom>
            <a:grpFill/>
            <a:ln w="57150" cap="flat" cmpd="sng">
              <a:solidFill>
                <a:schemeClr val="accent1"/>
              </a:solidFill>
              <a:tailEnd type="arrow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91"/>
            <p:cNvCxnSpPr/>
            <p:nvPr/>
          </p:nvCxnSpPr>
          <p:spPr>
            <a:xfrm flipH="1" flipV="1">
              <a:off x="2970523" y="1555807"/>
              <a:ext cx="2416668" cy="59605"/>
            </a:xfrm>
            <a:prstGeom prst="straightConnector1">
              <a:avLst/>
            </a:prstGeom>
            <a:grpFill/>
            <a:ln w="57150" cmpd="sng">
              <a:solidFill>
                <a:schemeClr val="accent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92"/>
            <p:cNvGrpSpPr/>
            <p:nvPr/>
          </p:nvGrpSpPr>
          <p:grpSpPr>
            <a:xfrm rot="2868818">
              <a:off x="1449973" y="6362662"/>
              <a:ext cx="511764" cy="326548"/>
              <a:chOff x="1449973" y="6362662"/>
              <a:chExt cx="305014" cy="356809"/>
            </a:xfrm>
            <a:grpFill/>
          </p:grpSpPr>
          <p:sp>
            <p:nvSpPr>
              <p:cNvPr id="38" name="Right Arrow 103"/>
              <p:cNvSpPr/>
              <p:nvPr/>
            </p:nvSpPr>
            <p:spPr>
              <a:xfrm>
                <a:off x="1449973" y="6362662"/>
                <a:ext cx="305014" cy="35680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ight Arrow 4"/>
              <p:cNvSpPr/>
              <p:nvPr/>
            </p:nvSpPr>
            <p:spPr>
              <a:xfrm>
                <a:off x="1449973" y="6434024"/>
                <a:ext cx="213510" cy="2140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Right Arrow 93"/>
            <p:cNvSpPr/>
            <p:nvPr/>
          </p:nvSpPr>
          <p:spPr>
            <a:xfrm rot="19316246">
              <a:off x="5907588" y="6843070"/>
              <a:ext cx="412119" cy="4055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 b="1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94"/>
            <p:cNvGrpSpPr/>
            <p:nvPr/>
          </p:nvGrpSpPr>
          <p:grpSpPr>
            <a:xfrm rot="18115179">
              <a:off x="6691266" y="5320333"/>
              <a:ext cx="511764" cy="326548"/>
              <a:chOff x="6691266" y="5320333"/>
              <a:chExt cx="305014" cy="356809"/>
            </a:xfrm>
            <a:grpFill/>
          </p:grpSpPr>
          <p:sp>
            <p:nvSpPr>
              <p:cNvPr id="34" name="Right Arrow 101"/>
              <p:cNvSpPr/>
              <p:nvPr/>
            </p:nvSpPr>
            <p:spPr>
              <a:xfrm>
                <a:off x="6691266" y="5320333"/>
                <a:ext cx="305014" cy="35680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ight Arrow 4"/>
              <p:cNvSpPr/>
              <p:nvPr/>
            </p:nvSpPr>
            <p:spPr>
              <a:xfrm>
                <a:off x="6691266" y="5391695"/>
                <a:ext cx="213510" cy="2140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95"/>
            <p:cNvGrpSpPr/>
            <p:nvPr/>
          </p:nvGrpSpPr>
          <p:grpSpPr>
            <a:xfrm rot="16200000">
              <a:off x="7226383" y="3851940"/>
              <a:ext cx="511764" cy="326548"/>
              <a:chOff x="7226383" y="3851940"/>
              <a:chExt cx="305014" cy="356809"/>
            </a:xfrm>
            <a:grpFill/>
          </p:grpSpPr>
          <p:sp>
            <p:nvSpPr>
              <p:cNvPr id="32" name="Right Arrow 99"/>
              <p:cNvSpPr/>
              <p:nvPr/>
            </p:nvSpPr>
            <p:spPr>
              <a:xfrm>
                <a:off x="7226383" y="3851940"/>
                <a:ext cx="305014" cy="35680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ight Arrow 4"/>
              <p:cNvSpPr/>
              <p:nvPr/>
            </p:nvSpPr>
            <p:spPr>
              <a:xfrm>
                <a:off x="7226383" y="3923302"/>
                <a:ext cx="213510" cy="2140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96"/>
            <p:cNvGrpSpPr/>
            <p:nvPr/>
          </p:nvGrpSpPr>
          <p:grpSpPr>
            <a:xfrm rot="15424513">
              <a:off x="7102861" y="2299615"/>
              <a:ext cx="511764" cy="326548"/>
              <a:chOff x="7102861" y="2299615"/>
              <a:chExt cx="305014" cy="356809"/>
            </a:xfrm>
            <a:grpFill/>
          </p:grpSpPr>
          <p:sp>
            <p:nvSpPr>
              <p:cNvPr id="30" name="Right Arrow 97"/>
              <p:cNvSpPr/>
              <p:nvPr/>
            </p:nvSpPr>
            <p:spPr>
              <a:xfrm>
                <a:off x="7102861" y="2299615"/>
                <a:ext cx="305014" cy="356809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ight Arrow 4"/>
              <p:cNvSpPr/>
              <p:nvPr/>
            </p:nvSpPr>
            <p:spPr>
              <a:xfrm>
                <a:off x="7102861" y="2370977"/>
                <a:ext cx="213510" cy="21408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200" b="1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5" name="Rounded Rectangle 4"/>
          <p:cNvSpPr/>
          <p:nvPr/>
        </p:nvSpPr>
        <p:spPr>
          <a:xfrm>
            <a:off x="2449602" y="1688511"/>
            <a:ext cx="2248960" cy="686761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Choose Coil</a:t>
            </a:r>
            <a:endParaRPr lang="en-US" sz="1800" b="1" dirty="0">
              <a:ln w="0"/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-</a:t>
            </a:r>
            <a:r>
              <a:rPr lang="en-US" sz="1200" b="1" kern="12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Aim for low inductance</a:t>
            </a:r>
            <a:endParaRPr lang="en-US" sz="1800" b="1" dirty="0">
              <a:ln w="0"/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Design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</a:t>
            </a:r>
          </a:p>
          <a:p>
            <a:r>
              <a:rPr lang="en-US" dirty="0"/>
              <a:t>MOSFET</a:t>
            </a:r>
          </a:p>
          <a:p>
            <a:r>
              <a:rPr lang="en-US" dirty="0"/>
              <a:t>Resistors</a:t>
            </a:r>
          </a:p>
          <a:p>
            <a:r>
              <a:rPr lang="en-US" dirty="0"/>
              <a:t>Capacitors</a:t>
            </a:r>
            <a:endParaRPr lang="en-US"/>
          </a:p>
          <a:p>
            <a:r>
              <a:rPr lang="en-US" dirty="0"/>
              <a:t>Diode</a:t>
            </a:r>
            <a:endParaRPr lang="en-US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May15-30: Fast, Compact, High Strength Magnetic Pulse Generator</a:t>
            </a:r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12" y="1532092"/>
            <a:ext cx="58483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863</Words>
  <Application>Microsoft Office PowerPoint</Application>
  <PresentationFormat>Custom</PresentationFormat>
  <Paragraphs>231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Calibri</vt:lpstr>
      <vt:lpstr>Cambria Math</vt:lpstr>
      <vt:lpstr>Symbol</vt:lpstr>
      <vt:lpstr>Times New Roman</vt:lpstr>
      <vt:lpstr>Tech 16x9</vt:lpstr>
      <vt:lpstr>May15-30: Fast, Compact, High Strength Magnetic Pulse Generator</vt:lpstr>
      <vt:lpstr>PowerPoint Presentation</vt:lpstr>
      <vt:lpstr>Presentation Outline</vt:lpstr>
      <vt:lpstr>Problem Statement</vt:lpstr>
      <vt:lpstr>Applications/Needs</vt:lpstr>
      <vt:lpstr>Functional Requirements</vt:lpstr>
      <vt:lpstr>PowerPoint Presentation</vt:lpstr>
      <vt:lpstr>Design Cycle</vt:lpstr>
      <vt:lpstr>Detailed Design </vt:lpstr>
      <vt:lpstr>Coil</vt:lpstr>
      <vt:lpstr>Preliminary Analysis</vt:lpstr>
      <vt:lpstr>MOSFET</vt:lpstr>
      <vt:lpstr>Resistors, Capacitors, and Diode</vt:lpstr>
      <vt:lpstr>Simulations</vt:lpstr>
      <vt:lpstr>Eagle PCB/Protomat S62</vt:lpstr>
      <vt:lpstr>Testing Approach</vt:lpstr>
      <vt:lpstr>Risk Assessment</vt:lpstr>
      <vt:lpstr>Current Project Status</vt:lpstr>
      <vt:lpstr>Plan for Next Semester</vt:lpstr>
      <vt:lpstr>PowerPoint Presentation</vt:lpstr>
      <vt:lpstr>Project Milestones &amp; Schedule</vt:lpstr>
      <vt:lpstr>Resource/Cost Estimate- Prototype Hardware and Software</vt:lpstr>
      <vt:lpstr>Resource/Cost Estimate– Final Product</vt:lpstr>
      <vt:lpstr>Equations</vt:lpstr>
      <vt:lpstr>PowerPoint Presentation</vt:lpstr>
      <vt:lpstr>Currents</vt:lpstr>
      <vt:lpstr>Without 2Ω Resistor</vt:lpstr>
      <vt:lpstr>MOSFET Datasheet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May15-30: Fast, Compact, High Strength Magnetic Pulse Generator</dc:title>
  <dc:creator/>
  <cp:keywords/>
  <cp:lastModifiedBy/>
  <cp:revision>8</cp:revision>
  <dcterms:created xsi:type="dcterms:W3CDTF">2014-11-08T22:10:46Z</dcterms:created>
  <dcterms:modified xsi:type="dcterms:W3CDTF">2014-12-08T15:45:26Z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